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13_609B41D3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73" r:id="rId4"/>
    <p:sldId id="274" r:id="rId5"/>
    <p:sldId id="261" r:id="rId6"/>
    <p:sldId id="277" r:id="rId7"/>
    <p:sldId id="262" r:id="rId8"/>
    <p:sldId id="259" r:id="rId9"/>
    <p:sldId id="258" r:id="rId10"/>
    <p:sldId id="260" r:id="rId11"/>
    <p:sldId id="278" r:id="rId12"/>
    <p:sldId id="279" r:id="rId13"/>
    <p:sldId id="280" r:id="rId14"/>
    <p:sldId id="281" r:id="rId15"/>
    <p:sldId id="28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5" r:id="rId26"/>
    <p:sldId id="276" r:id="rId27"/>
    <p:sldId id="272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A428299-8B70-66E0-076D-7DEF8289FDDE}" name="Daniel Sabino" initials="DS" userId="S::daniel.sabino@zhense.onmicrosoft.com::03118457-9348-4ec0-8600-738cf0e8794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8"/>
    <p:restoredTop sz="84930"/>
  </p:normalViewPr>
  <p:slideViewPr>
    <p:cSldViewPr snapToGrid="0" snapToObjects="1">
      <p:cViewPr varScale="1">
        <p:scale>
          <a:sx n="85" d="100"/>
          <a:sy n="85" d="100"/>
        </p:scale>
        <p:origin x="2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7.xml"/></Relationships>
</file>

<file path=ppt/comments/modernComment_113_609B41D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7EA0911-D2BE-DC4C-B5BF-8243D4F22AC3}" authorId="{FA428299-8B70-66E0-076D-7DEF8289FDDE}" status="resolved" created="2022-01-24T21:05:20.68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620787667" sldId="275"/>
      <ac:spMk id="3" creationId="{BC545C93-62C3-8E4D-BD83-47AD5940FC05}"/>
      <ac:txMk cp="207" len="73">
        <ac:context len="386" hash="813475804"/>
      </ac:txMk>
    </ac:txMkLst>
    <p188:pos x="9948333" y="2187575"/>
    <p188:txBody>
      <a:bodyPr/>
      <a:lstStyle/>
      <a:p>
        <a:r>
          <a:rPr lang="en-BR"/>
          <a:t>Inserir os ganhadores desde então.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4B7418-3B88-5B4F-878F-0848E7A58695}" type="doc">
      <dgm:prSet loTypeId="urn:microsoft.com/office/officeart/2005/8/layout/radial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B4088F-C78E-C645-B5FB-F527AC644D39}">
      <dgm:prSet phldrT="[Text]"/>
      <dgm:spPr/>
      <dgm:t>
        <a:bodyPr/>
        <a:lstStyle/>
        <a:p>
          <a:r>
            <a:rPr lang="en-US" dirty="0" err="1"/>
            <a:t>Visão</a:t>
          </a:r>
          <a:r>
            <a:rPr lang="en-US" dirty="0"/>
            <a:t> </a:t>
          </a:r>
          <a:r>
            <a:rPr lang="en-US" dirty="0" err="1"/>
            <a:t>Computacional</a:t>
          </a:r>
          <a:endParaRPr lang="en-US" dirty="0"/>
        </a:p>
      </dgm:t>
    </dgm:pt>
    <dgm:pt modelId="{EBE4EA53-C82F-F146-9888-7C677589C9D1}" type="parTrans" cxnId="{CCFAEA63-5450-484C-998E-838E6DCEEBE7}">
      <dgm:prSet/>
      <dgm:spPr/>
      <dgm:t>
        <a:bodyPr/>
        <a:lstStyle/>
        <a:p>
          <a:endParaRPr lang="en-US"/>
        </a:p>
      </dgm:t>
    </dgm:pt>
    <dgm:pt modelId="{FBEA1F2F-69D5-FD46-8797-F5FB86BCF358}" type="sibTrans" cxnId="{CCFAEA63-5450-484C-998E-838E6DCEEBE7}">
      <dgm:prSet/>
      <dgm:spPr/>
      <dgm:t>
        <a:bodyPr/>
        <a:lstStyle/>
        <a:p>
          <a:endParaRPr lang="en-US"/>
        </a:p>
      </dgm:t>
    </dgm:pt>
    <dgm:pt modelId="{09B0810D-D05F-8949-986B-8D1A94E2F772}">
      <dgm:prSet phldrT="[Text]"/>
      <dgm:spPr/>
      <dgm:t>
        <a:bodyPr/>
        <a:lstStyle/>
        <a:p>
          <a:r>
            <a:rPr lang="en-US" dirty="0" err="1"/>
            <a:t>Matemática</a:t>
          </a:r>
          <a:endParaRPr lang="en-US" dirty="0"/>
        </a:p>
      </dgm:t>
    </dgm:pt>
    <dgm:pt modelId="{3BC16269-FF01-9742-A4A3-68DB861ABAD9}" type="parTrans" cxnId="{A2CCD499-C22B-D34B-A1AC-D007C8C7AF47}">
      <dgm:prSet/>
      <dgm:spPr/>
      <dgm:t>
        <a:bodyPr/>
        <a:lstStyle/>
        <a:p>
          <a:endParaRPr lang="en-US"/>
        </a:p>
      </dgm:t>
    </dgm:pt>
    <dgm:pt modelId="{96BEE6B2-C33F-5641-AA36-4A6BA05737AC}" type="sibTrans" cxnId="{A2CCD499-C22B-D34B-A1AC-D007C8C7AF47}">
      <dgm:prSet/>
      <dgm:spPr/>
      <dgm:t>
        <a:bodyPr/>
        <a:lstStyle/>
        <a:p>
          <a:endParaRPr lang="en-US"/>
        </a:p>
      </dgm:t>
    </dgm:pt>
    <dgm:pt modelId="{15C4FB1C-C525-0B49-B1E5-FFFE938E5135}">
      <dgm:prSet phldrT="[Text]"/>
      <dgm:spPr/>
      <dgm:t>
        <a:bodyPr/>
        <a:lstStyle/>
        <a:p>
          <a:r>
            <a:rPr lang="en-US" dirty="0" err="1"/>
            <a:t>Engenharia</a:t>
          </a:r>
          <a:endParaRPr lang="en-US" dirty="0"/>
        </a:p>
      </dgm:t>
    </dgm:pt>
    <dgm:pt modelId="{79FBC708-D373-7743-993D-4BE50F958FCF}" type="parTrans" cxnId="{C3D82494-FB46-A74B-AF0E-1A0BF20AE936}">
      <dgm:prSet/>
      <dgm:spPr/>
      <dgm:t>
        <a:bodyPr/>
        <a:lstStyle/>
        <a:p>
          <a:endParaRPr lang="en-US"/>
        </a:p>
      </dgm:t>
    </dgm:pt>
    <dgm:pt modelId="{0917C601-9C34-D645-BCC0-703A9001FA1E}" type="sibTrans" cxnId="{C3D82494-FB46-A74B-AF0E-1A0BF20AE936}">
      <dgm:prSet/>
      <dgm:spPr/>
      <dgm:t>
        <a:bodyPr/>
        <a:lstStyle/>
        <a:p>
          <a:endParaRPr lang="en-US"/>
        </a:p>
      </dgm:t>
    </dgm:pt>
    <dgm:pt modelId="{79C2D682-A547-DC42-B1C3-E7CE65A2DEFA}">
      <dgm:prSet phldrT="[Text]"/>
      <dgm:spPr/>
      <dgm:t>
        <a:bodyPr/>
        <a:lstStyle/>
        <a:p>
          <a:r>
            <a:rPr lang="en-US" dirty="0" err="1"/>
            <a:t>Física</a:t>
          </a:r>
          <a:endParaRPr lang="en-US" dirty="0"/>
        </a:p>
      </dgm:t>
    </dgm:pt>
    <dgm:pt modelId="{3591C5E6-3B28-1247-84DF-F029A0DDC2E4}" type="parTrans" cxnId="{9B7CA41A-1202-B542-B4EB-2558C121C939}">
      <dgm:prSet/>
      <dgm:spPr/>
      <dgm:t>
        <a:bodyPr/>
        <a:lstStyle/>
        <a:p>
          <a:endParaRPr lang="en-US"/>
        </a:p>
      </dgm:t>
    </dgm:pt>
    <dgm:pt modelId="{E11256DD-57C6-FA44-8E90-839E5EBA02C6}" type="sibTrans" cxnId="{9B7CA41A-1202-B542-B4EB-2558C121C939}">
      <dgm:prSet/>
      <dgm:spPr/>
      <dgm:t>
        <a:bodyPr/>
        <a:lstStyle/>
        <a:p>
          <a:endParaRPr lang="en-US"/>
        </a:p>
      </dgm:t>
    </dgm:pt>
    <dgm:pt modelId="{26639AF1-3E0D-514A-A44F-5B1AEA7BD47A}">
      <dgm:prSet phldrT="[Text]"/>
      <dgm:spPr/>
      <dgm:t>
        <a:bodyPr/>
        <a:lstStyle/>
        <a:p>
          <a:r>
            <a:rPr lang="en-US" dirty="0" err="1"/>
            <a:t>Biologia</a:t>
          </a:r>
          <a:endParaRPr lang="en-US" dirty="0"/>
        </a:p>
      </dgm:t>
    </dgm:pt>
    <dgm:pt modelId="{01D0FC9F-E874-6647-86B1-D60080100D1E}" type="parTrans" cxnId="{7DA1ECA0-0EC6-484B-93B0-23CF4D885D27}">
      <dgm:prSet/>
      <dgm:spPr/>
      <dgm:t>
        <a:bodyPr/>
        <a:lstStyle/>
        <a:p>
          <a:endParaRPr lang="en-US"/>
        </a:p>
      </dgm:t>
    </dgm:pt>
    <dgm:pt modelId="{01C5D876-9ED6-464F-9D06-9A0476E35559}" type="sibTrans" cxnId="{7DA1ECA0-0EC6-484B-93B0-23CF4D885D27}">
      <dgm:prSet/>
      <dgm:spPr/>
      <dgm:t>
        <a:bodyPr/>
        <a:lstStyle/>
        <a:p>
          <a:endParaRPr lang="en-US"/>
        </a:p>
      </dgm:t>
    </dgm:pt>
    <dgm:pt modelId="{5C0ED862-7262-D347-AF1A-FD34454F84D4}">
      <dgm:prSet phldrT="[Text]"/>
      <dgm:spPr/>
      <dgm:t>
        <a:bodyPr/>
        <a:lstStyle/>
        <a:p>
          <a:r>
            <a:rPr lang="en-US" dirty="0" err="1"/>
            <a:t>Psicologia</a:t>
          </a:r>
          <a:endParaRPr lang="en-US" dirty="0"/>
        </a:p>
      </dgm:t>
    </dgm:pt>
    <dgm:pt modelId="{F99991F0-7265-A846-92A5-563E4527CB0F}" type="parTrans" cxnId="{C9EB7CD7-99FA-544B-8B8A-E220B2DEAC7D}">
      <dgm:prSet/>
      <dgm:spPr/>
      <dgm:t>
        <a:bodyPr/>
        <a:lstStyle/>
        <a:p>
          <a:endParaRPr lang="en-US"/>
        </a:p>
      </dgm:t>
    </dgm:pt>
    <dgm:pt modelId="{E46BC9A9-B8AF-ED42-81A5-12916726FA6D}" type="sibTrans" cxnId="{C9EB7CD7-99FA-544B-8B8A-E220B2DEAC7D}">
      <dgm:prSet/>
      <dgm:spPr/>
      <dgm:t>
        <a:bodyPr/>
        <a:lstStyle/>
        <a:p>
          <a:endParaRPr lang="en-US"/>
        </a:p>
      </dgm:t>
    </dgm:pt>
    <dgm:pt modelId="{6586FED8-E4EE-9041-9824-06FBBED69C26}">
      <dgm:prSet phldrT="[Text]"/>
      <dgm:spPr/>
      <dgm:t>
        <a:bodyPr/>
        <a:lstStyle/>
        <a:p>
          <a:r>
            <a:rPr lang="en-US" dirty="0" err="1"/>
            <a:t>Ciência</a:t>
          </a:r>
          <a:r>
            <a:rPr lang="en-US" dirty="0"/>
            <a:t> da </a:t>
          </a:r>
          <a:r>
            <a:rPr lang="en-US" dirty="0" err="1"/>
            <a:t>Computação</a:t>
          </a:r>
          <a:endParaRPr lang="en-US" dirty="0"/>
        </a:p>
      </dgm:t>
    </dgm:pt>
    <dgm:pt modelId="{4525CF16-E3BD-E442-B0EB-51C7E7820610}" type="parTrans" cxnId="{94DE1E0C-3A59-3540-B4D7-665E51F67E74}">
      <dgm:prSet/>
      <dgm:spPr/>
      <dgm:t>
        <a:bodyPr/>
        <a:lstStyle/>
        <a:p>
          <a:endParaRPr lang="en-US"/>
        </a:p>
      </dgm:t>
    </dgm:pt>
    <dgm:pt modelId="{BC3E7E77-49AE-AF45-830B-8BE502DA632B}" type="sibTrans" cxnId="{94DE1E0C-3A59-3540-B4D7-665E51F67E74}">
      <dgm:prSet/>
      <dgm:spPr/>
      <dgm:t>
        <a:bodyPr/>
        <a:lstStyle/>
        <a:p>
          <a:endParaRPr lang="en-US"/>
        </a:p>
      </dgm:t>
    </dgm:pt>
    <dgm:pt modelId="{E2837A06-6839-B940-AC9D-747C2BE4C1A0}" type="pres">
      <dgm:prSet presAssocID="{404B7418-3B88-5B4F-878F-0848E7A58695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DFA12F26-0F8F-AE40-8C0A-AA059B43DB17}" type="pres">
      <dgm:prSet presAssocID="{D0B4088F-C78E-C645-B5FB-F527AC644D39}" presName="centerShape" presStyleLbl="node0" presStyleIdx="0" presStyleCnt="1"/>
      <dgm:spPr/>
    </dgm:pt>
    <dgm:pt modelId="{3F7C6E57-2779-8946-8D88-45C010625318}" type="pres">
      <dgm:prSet presAssocID="{F99991F0-7265-A846-92A5-563E4527CB0F}" presName="parTrans" presStyleLbl="sibTrans2D1" presStyleIdx="0" presStyleCnt="6"/>
      <dgm:spPr/>
    </dgm:pt>
    <dgm:pt modelId="{E9E8A000-F2B5-8943-BB01-A833F0C2888D}" type="pres">
      <dgm:prSet presAssocID="{F99991F0-7265-A846-92A5-563E4527CB0F}" presName="connectorText" presStyleLbl="sibTrans2D1" presStyleIdx="0" presStyleCnt="6"/>
      <dgm:spPr/>
    </dgm:pt>
    <dgm:pt modelId="{805D474F-61B7-464B-AE74-2674158885E5}" type="pres">
      <dgm:prSet presAssocID="{5C0ED862-7262-D347-AF1A-FD34454F84D4}" presName="node" presStyleLbl="node1" presStyleIdx="0" presStyleCnt="6">
        <dgm:presLayoutVars>
          <dgm:bulletEnabled val="1"/>
        </dgm:presLayoutVars>
      </dgm:prSet>
      <dgm:spPr/>
    </dgm:pt>
    <dgm:pt modelId="{D35BC2A9-A1FE-3E4E-B4FC-58B7813CE2FB}" type="pres">
      <dgm:prSet presAssocID="{4525CF16-E3BD-E442-B0EB-51C7E7820610}" presName="parTrans" presStyleLbl="sibTrans2D1" presStyleIdx="1" presStyleCnt="6"/>
      <dgm:spPr/>
    </dgm:pt>
    <dgm:pt modelId="{4415B8CC-F412-4240-AC51-6B11CF0A31BB}" type="pres">
      <dgm:prSet presAssocID="{4525CF16-E3BD-E442-B0EB-51C7E7820610}" presName="connectorText" presStyleLbl="sibTrans2D1" presStyleIdx="1" presStyleCnt="6"/>
      <dgm:spPr/>
    </dgm:pt>
    <dgm:pt modelId="{F3EFA087-0066-FB47-8780-E70C86BD913A}" type="pres">
      <dgm:prSet presAssocID="{6586FED8-E4EE-9041-9824-06FBBED69C26}" presName="node" presStyleLbl="node1" presStyleIdx="1" presStyleCnt="6">
        <dgm:presLayoutVars>
          <dgm:bulletEnabled val="1"/>
        </dgm:presLayoutVars>
      </dgm:prSet>
      <dgm:spPr/>
    </dgm:pt>
    <dgm:pt modelId="{28D7DDC5-F789-5140-B6D3-DC83E5CFD983}" type="pres">
      <dgm:prSet presAssocID="{3BC16269-FF01-9742-A4A3-68DB861ABAD9}" presName="parTrans" presStyleLbl="sibTrans2D1" presStyleIdx="2" presStyleCnt="6"/>
      <dgm:spPr/>
    </dgm:pt>
    <dgm:pt modelId="{FDF46FAB-DE2A-D34D-8E0C-7E0BCC9423DF}" type="pres">
      <dgm:prSet presAssocID="{3BC16269-FF01-9742-A4A3-68DB861ABAD9}" presName="connectorText" presStyleLbl="sibTrans2D1" presStyleIdx="2" presStyleCnt="6"/>
      <dgm:spPr/>
    </dgm:pt>
    <dgm:pt modelId="{A29A6803-AFA5-DB49-92D1-BAF010592335}" type="pres">
      <dgm:prSet presAssocID="{09B0810D-D05F-8949-986B-8D1A94E2F772}" presName="node" presStyleLbl="node1" presStyleIdx="2" presStyleCnt="6">
        <dgm:presLayoutVars>
          <dgm:bulletEnabled val="1"/>
        </dgm:presLayoutVars>
      </dgm:prSet>
      <dgm:spPr/>
    </dgm:pt>
    <dgm:pt modelId="{6393B26A-CB9B-6D41-A5F9-0A0102DA3E72}" type="pres">
      <dgm:prSet presAssocID="{79FBC708-D373-7743-993D-4BE50F958FCF}" presName="parTrans" presStyleLbl="sibTrans2D1" presStyleIdx="3" presStyleCnt="6"/>
      <dgm:spPr/>
    </dgm:pt>
    <dgm:pt modelId="{E92687BF-C044-1046-B4E7-97BC319951F3}" type="pres">
      <dgm:prSet presAssocID="{79FBC708-D373-7743-993D-4BE50F958FCF}" presName="connectorText" presStyleLbl="sibTrans2D1" presStyleIdx="3" presStyleCnt="6"/>
      <dgm:spPr/>
    </dgm:pt>
    <dgm:pt modelId="{98196F47-947D-C542-86D4-7415050DA171}" type="pres">
      <dgm:prSet presAssocID="{15C4FB1C-C525-0B49-B1E5-FFFE938E5135}" presName="node" presStyleLbl="node1" presStyleIdx="3" presStyleCnt="6">
        <dgm:presLayoutVars>
          <dgm:bulletEnabled val="1"/>
        </dgm:presLayoutVars>
      </dgm:prSet>
      <dgm:spPr/>
    </dgm:pt>
    <dgm:pt modelId="{F18DFF8E-CDE3-A549-BF2F-88C9632C7FB1}" type="pres">
      <dgm:prSet presAssocID="{3591C5E6-3B28-1247-84DF-F029A0DDC2E4}" presName="parTrans" presStyleLbl="sibTrans2D1" presStyleIdx="4" presStyleCnt="6"/>
      <dgm:spPr/>
    </dgm:pt>
    <dgm:pt modelId="{F8FD4B3B-C254-C148-9A27-AA39107B7123}" type="pres">
      <dgm:prSet presAssocID="{3591C5E6-3B28-1247-84DF-F029A0DDC2E4}" presName="connectorText" presStyleLbl="sibTrans2D1" presStyleIdx="4" presStyleCnt="6"/>
      <dgm:spPr/>
    </dgm:pt>
    <dgm:pt modelId="{B29AAEF1-8BD9-A747-B1ED-94DFDAA11A7A}" type="pres">
      <dgm:prSet presAssocID="{79C2D682-A547-DC42-B1C3-E7CE65A2DEFA}" presName="node" presStyleLbl="node1" presStyleIdx="4" presStyleCnt="6">
        <dgm:presLayoutVars>
          <dgm:bulletEnabled val="1"/>
        </dgm:presLayoutVars>
      </dgm:prSet>
      <dgm:spPr/>
    </dgm:pt>
    <dgm:pt modelId="{79B8B56C-8B01-A140-8CB6-4DB5542E2689}" type="pres">
      <dgm:prSet presAssocID="{01D0FC9F-E874-6647-86B1-D60080100D1E}" presName="parTrans" presStyleLbl="sibTrans2D1" presStyleIdx="5" presStyleCnt="6"/>
      <dgm:spPr/>
    </dgm:pt>
    <dgm:pt modelId="{E43618D9-DCB9-AD4E-9FDA-60B5E51EF876}" type="pres">
      <dgm:prSet presAssocID="{01D0FC9F-E874-6647-86B1-D60080100D1E}" presName="connectorText" presStyleLbl="sibTrans2D1" presStyleIdx="5" presStyleCnt="6"/>
      <dgm:spPr/>
    </dgm:pt>
    <dgm:pt modelId="{2FD6EFB7-B98D-0E43-8A4B-7F765BDAF947}" type="pres">
      <dgm:prSet presAssocID="{26639AF1-3E0D-514A-A44F-5B1AEA7BD47A}" presName="node" presStyleLbl="node1" presStyleIdx="5" presStyleCnt="6">
        <dgm:presLayoutVars>
          <dgm:bulletEnabled val="1"/>
        </dgm:presLayoutVars>
      </dgm:prSet>
      <dgm:spPr/>
    </dgm:pt>
  </dgm:ptLst>
  <dgm:cxnLst>
    <dgm:cxn modelId="{7FDD3F03-1F32-7742-8136-115DCB2BE7AB}" type="presOf" srcId="{79FBC708-D373-7743-993D-4BE50F958FCF}" destId="{6393B26A-CB9B-6D41-A5F9-0A0102DA3E72}" srcOrd="0" destOrd="0" presId="urn:microsoft.com/office/officeart/2005/8/layout/radial5"/>
    <dgm:cxn modelId="{94DE1E0C-3A59-3540-B4D7-665E51F67E74}" srcId="{D0B4088F-C78E-C645-B5FB-F527AC644D39}" destId="{6586FED8-E4EE-9041-9824-06FBBED69C26}" srcOrd="1" destOrd="0" parTransId="{4525CF16-E3BD-E442-B0EB-51C7E7820610}" sibTransId="{BC3E7E77-49AE-AF45-830B-8BE502DA632B}"/>
    <dgm:cxn modelId="{9B7CA41A-1202-B542-B4EB-2558C121C939}" srcId="{D0B4088F-C78E-C645-B5FB-F527AC644D39}" destId="{79C2D682-A547-DC42-B1C3-E7CE65A2DEFA}" srcOrd="4" destOrd="0" parTransId="{3591C5E6-3B28-1247-84DF-F029A0DDC2E4}" sibTransId="{E11256DD-57C6-FA44-8E90-839E5EBA02C6}"/>
    <dgm:cxn modelId="{D9DFB941-CB1B-D444-8D18-5079D8323737}" type="presOf" srcId="{01D0FC9F-E874-6647-86B1-D60080100D1E}" destId="{E43618D9-DCB9-AD4E-9FDA-60B5E51EF876}" srcOrd="1" destOrd="0" presId="urn:microsoft.com/office/officeart/2005/8/layout/radial5"/>
    <dgm:cxn modelId="{612AF550-B426-CE40-8422-41137998EC39}" type="presOf" srcId="{F99991F0-7265-A846-92A5-563E4527CB0F}" destId="{E9E8A000-F2B5-8943-BB01-A833F0C2888D}" srcOrd="1" destOrd="0" presId="urn:microsoft.com/office/officeart/2005/8/layout/radial5"/>
    <dgm:cxn modelId="{45B10853-E749-E245-94BE-F6CCEAEDA3CC}" type="presOf" srcId="{3BC16269-FF01-9742-A4A3-68DB861ABAD9}" destId="{FDF46FAB-DE2A-D34D-8E0C-7E0BCC9423DF}" srcOrd="1" destOrd="0" presId="urn:microsoft.com/office/officeart/2005/8/layout/radial5"/>
    <dgm:cxn modelId="{CCFAEA63-5450-484C-998E-838E6DCEEBE7}" srcId="{404B7418-3B88-5B4F-878F-0848E7A58695}" destId="{D0B4088F-C78E-C645-B5FB-F527AC644D39}" srcOrd="0" destOrd="0" parTransId="{EBE4EA53-C82F-F146-9888-7C677589C9D1}" sibTransId="{FBEA1F2F-69D5-FD46-8797-F5FB86BCF358}"/>
    <dgm:cxn modelId="{3837616F-61BB-EC49-A314-004D7AA29DFC}" type="presOf" srcId="{D0B4088F-C78E-C645-B5FB-F527AC644D39}" destId="{DFA12F26-0F8F-AE40-8C0A-AA059B43DB17}" srcOrd="0" destOrd="0" presId="urn:microsoft.com/office/officeart/2005/8/layout/radial5"/>
    <dgm:cxn modelId="{228F1675-0516-AC4F-8BB2-76EC77B318C7}" type="presOf" srcId="{26639AF1-3E0D-514A-A44F-5B1AEA7BD47A}" destId="{2FD6EFB7-B98D-0E43-8A4B-7F765BDAF947}" srcOrd="0" destOrd="0" presId="urn:microsoft.com/office/officeart/2005/8/layout/radial5"/>
    <dgm:cxn modelId="{FCFCDB80-7453-7B44-B0C1-AD3353677E89}" type="presOf" srcId="{5C0ED862-7262-D347-AF1A-FD34454F84D4}" destId="{805D474F-61B7-464B-AE74-2674158885E5}" srcOrd="0" destOrd="0" presId="urn:microsoft.com/office/officeart/2005/8/layout/radial5"/>
    <dgm:cxn modelId="{C3D82494-FB46-A74B-AF0E-1A0BF20AE936}" srcId="{D0B4088F-C78E-C645-B5FB-F527AC644D39}" destId="{15C4FB1C-C525-0B49-B1E5-FFFE938E5135}" srcOrd="3" destOrd="0" parTransId="{79FBC708-D373-7743-993D-4BE50F958FCF}" sibTransId="{0917C601-9C34-D645-BCC0-703A9001FA1E}"/>
    <dgm:cxn modelId="{E9F29395-55AE-C840-8D34-F75E83771D7D}" type="presOf" srcId="{15C4FB1C-C525-0B49-B1E5-FFFE938E5135}" destId="{98196F47-947D-C542-86D4-7415050DA171}" srcOrd="0" destOrd="0" presId="urn:microsoft.com/office/officeart/2005/8/layout/radial5"/>
    <dgm:cxn modelId="{A2D40498-1787-E04C-AE6D-CD3360EA0D9E}" type="presOf" srcId="{F99991F0-7265-A846-92A5-563E4527CB0F}" destId="{3F7C6E57-2779-8946-8D88-45C010625318}" srcOrd="0" destOrd="0" presId="urn:microsoft.com/office/officeart/2005/8/layout/radial5"/>
    <dgm:cxn modelId="{A2CCD499-C22B-D34B-A1AC-D007C8C7AF47}" srcId="{D0B4088F-C78E-C645-B5FB-F527AC644D39}" destId="{09B0810D-D05F-8949-986B-8D1A94E2F772}" srcOrd="2" destOrd="0" parTransId="{3BC16269-FF01-9742-A4A3-68DB861ABAD9}" sibTransId="{96BEE6B2-C33F-5641-AA36-4A6BA05737AC}"/>
    <dgm:cxn modelId="{7DA1ECA0-0EC6-484B-93B0-23CF4D885D27}" srcId="{D0B4088F-C78E-C645-B5FB-F527AC644D39}" destId="{26639AF1-3E0D-514A-A44F-5B1AEA7BD47A}" srcOrd="5" destOrd="0" parTransId="{01D0FC9F-E874-6647-86B1-D60080100D1E}" sibTransId="{01C5D876-9ED6-464F-9D06-9A0476E35559}"/>
    <dgm:cxn modelId="{8889F8A7-D57B-4B45-93C8-DCD34279FB92}" type="presOf" srcId="{4525CF16-E3BD-E442-B0EB-51C7E7820610}" destId="{D35BC2A9-A1FE-3E4E-B4FC-58B7813CE2FB}" srcOrd="0" destOrd="0" presId="urn:microsoft.com/office/officeart/2005/8/layout/radial5"/>
    <dgm:cxn modelId="{20E40EB3-E0EE-ED49-835D-2805142844DF}" type="presOf" srcId="{6586FED8-E4EE-9041-9824-06FBBED69C26}" destId="{F3EFA087-0066-FB47-8780-E70C86BD913A}" srcOrd="0" destOrd="0" presId="urn:microsoft.com/office/officeart/2005/8/layout/radial5"/>
    <dgm:cxn modelId="{A4DC71BA-58AF-974C-89ED-D1D5CFDA4026}" type="presOf" srcId="{01D0FC9F-E874-6647-86B1-D60080100D1E}" destId="{79B8B56C-8B01-A140-8CB6-4DB5542E2689}" srcOrd="0" destOrd="0" presId="urn:microsoft.com/office/officeart/2005/8/layout/radial5"/>
    <dgm:cxn modelId="{B363C7C4-A4B4-5A46-95E6-8E713265C26A}" type="presOf" srcId="{09B0810D-D05F-8949-986B-8D1A94E2F772}" destId="{A29A6803-AFA5-DB49-92D1-BAF010592335}" srcOrd="0" destOrd="0" presId="urn:microsoft.com/office/officeart/2005/8/layout/radial5"/>
    <dgm:cxn modelId="{2EC030D0-9E2C-C14A-9D5C-F1C530BC7614}" type="presOf" srcId="{79C2D682-A547-DC42-B1C3-E7CE65A2DEFA}" destId="{B29AAEF1-8BD9-A747-B1ED-94DFDAA11A7A}" srcOrd="0" destOrd="0" presId="urn:microsoft.com/office/officeart/2005/8/layout/radial5"/>
    <dgm:cxn modelId="{36DAE8D5-83CB-D042-AE44-CA63243D112B}" type="presOf" srcId="{404B7418-3B88-5B4F-878F-0848E7A58695}" destId="{E2837A06-6839-B940-AC9D-747C2BE4C1A0}" srcOrd="0" destOrd="0" presId="urn:microsoft.com/office/officeart/2005/8/layout/radial5"/>
    <dgm:cxn modelId="{C9EB7CD7-99FA-544B-8B8A-E220B2DEAC7D}" srcId="{D0B4088F-C78E-C645-B5FB-F527AC644D39}" destId="{5C0ED862-7262-D347-AF1A-FD34454F84D4}" srcOrd="0" destOrd="0" parTransId="{F99991F0-7265-A846-92A5-563E4527CB0F}" sibTransId="{E46BC9A9-B8AF-ED42-81A5-12916726FA6D}"/>
    <dgm:cxn modelId="{01BCA8E4-A581-0545-A62F-15AB308CD951}" type="presOf" srcId="{79FBC708-D373-7743-993D-4BE50F958FCF}" destId="{E92687BF-C044-1046-B4E7-97BC319951F3}" srcOrd="1" destOrd="0" presId="urn:microsoft.com/office/officeart/2005/8/layout/radial5"/>
    <dgm:cxn modelId="{CB5CC8EB-C535-EF46-955C-DCBAC5268802}" type="presOf" srcId="{3BC16269-FF01-9742-A4A3-68DB861ABAD9}" destId="{28D7DDC5-F789-5140-B6D3-DC83E5CFD983}" srcOrd="0" destOrd="0" presId="urn:microsoft.com/office/officeart/2005/8/layout/radial5"/>
    <dgm:cxn modelId="{1A7E54F6-E06F-9643-A41E-56945CFBEC1F}" type="presOf" srcId="{4525CF16-E3BD-E442-B0EB-51C7E7820610}" destId="{4415B8CC-F412-4240-AC51-6B11CF0A31BB}" srcOrd="1" destOrd="0" presId="urn:microsoft.com/office/officeart/2005/8/layout/radial5"/>
    <dgm:cxn modelId="{EBA727F8-C47B-2444-9EBB-ABC78088741B}" type="presOf" srcId="{3591C5E6-3B28-1247-84DF-F029A0DDC2E4}" destId="{F8FD4B3B-C254-C148-9A27-AA39107B7123}" srcOrd="1" destOrd="0" presId="urn:microsoft.com/office/officeart/2005/8/layout/radial5"/>
    <dgm:cxn modelId="{96B962FA-C461-9D4D-B49E-C29A76B168C0}" type="presOf" srcId="{3591C5E6-3B28-1247-84DF-F029A0DDC2E4}" destId="{F18DFF8E-CDE3-A549-BF2F-88C9632C7FB1}" srcOrd="0" destOrd="0" presId="urn:microsoft.com/office/officeart/2005/8/layout/radial5"/>
    <dgm:cxn modelId="{32E7B2DF-A81A-8243-BC9B-74EBA5741F95}" type="presParOf" srcId="{E2837A06-6839-B940-AC9D-747C2BE4C1A0}" destId="{DFA12F26-0F8F-AE40-8C0A-AA059B43DB17}" srcOrd="0" destOrd="0" presId="urn:microsoft.com/office/officeart/2005/8/layout/radial5"/>
    <dgm:cxn modelId="{3C9AA1DD-AD2B-C64B-AC43-D553A821808C}" type="presParOf" srcId="{E2837A06-6839-B940-AC9D-747C2BE4C1A0}" destId="{3F7C6E57-2779-8946-8D88-45C010625318}" srcOrd="1" destOrd="0" presId="urn:microsoft.com/office/officeart/2005/8/layout/radial5"/>
    <dgm:cxn modelId="{F13EE6CE-94C5-A948-8B67-9D743918A4D1}" type="presParOf" srcId="{3F7C6E57-2779-8946-8D88-45C010625318}" destId="{E9E8A000-F2B5-8943-BB01-A833F0C2888D}" srcOrd="0" destOrd="0" presId="urn:microsoft.com/office/officeart/2005/8/layout/radial5"/>
    <dgm:cxn modelId="{4EA5BD0F-0C84-2944-913D-75FE56BF3A6A}" type="presParOf" srcId="{E2837A06-6839-B940-AC9D-747C2BE4C1A0}" destId="{805D474F-61B7-464B-AE74-2674158885E5}" srcOrd="2" destOrd="0" presId="urn:microsoft.com/office/officeart/2005/8/layout/radial5"/>
    <dgm:cxn modelId="{0B56A81B-822E-5341-8420-0FC7AF712DEC}" type="presParOf" srcId="{E2837A06-6839-B940-AC9D-747C2BE4C1A0}" destId="{D35BC2A9-A1FE-3E4E-B4FC-58B7813CE2FB}" srcOrd="3" destOrd="0" presId="urn:microsoft.com/office/officeart/2005/8/layout/radial5"/>
    <dgm:cxn modelId="{13A2C247-D97B-3C4F-B39F-1008833125BA}" type="presParOf" srcId="{D35BC2A9-A1FE-3E4E-B4FC-58B7813CE2FB}" destId="{4415B8CC-F412-4240-AC51-6B11CF0A31BB}" srcOrd="0" destOrd="0" presId="urn:microsoft.com/office/officeart/2005/8/layout/radial5"/>
    <dgm:cxn modelId="{9E788390-6031-0D4C-B76F-0CC7C98069AA}" type="presParOf" srcId="{E2837A06-6839-B940-AC9D-747C2BE4C1A0}" destId="{F3EFA087-0066-FB47-8780-E70C86BD913A}" srcOrd="4" destOrd="0" presId="urn:microsoft.com/office/officeart/2005/8/layout/radial5"/>
    <dgm:cxn modelId="{2D5ED9A5-37AC-9F4C-B991-478D5DBED9D8}" type="presParOf" srcId="{E2837A06-6839-B940-AC9D-747C2BE4C1A0}" destId="{28D7DDC5-F789-5140-B6D3-DC83E5CFD983}" srcOrd="5" destOrd="0" presId="urn:microsoft.com/office/officeart/2005/8/layout/radial5"/>
    <dgm:cxn modelId="{6D551AC5-D397-A540-86E6-3EB7845E791E}" type="presParOf" srcId="{28D7DDC5-F789-5140-B6D3-DC83E5CFD983}" destId="{FDF46FAB-DE2A-D34D-8E0C-7E0BCC9423DF}" srcOrd="0" destOrd="0" presId="urn:microsoft.com/office/officeart/2005/8/layout/radial5"/>
    <dgm:cxn modelId="{34EDA7CC-05C7-F344-BF5B-505DF0BC49A3}" type="presParOf" srcId="{E2837A06-6839-B940-AC9D-747C2BE4C1A0}" destId="{A29A6803-AFA5-DB49-92D1-BAF010592335}" srcOrd="6" destOrd="0" presId="urn:microsoft.com/office/officeart/2005/8/layout/radial5"/>
    <dgm:cxn modelId="{890E28CB-5964-B542-BDB9-8220DFFC49D0}" type="presParOf" srcId="{E2837A06-6839-B940-AC9D-747C2BE4C1A0}" destId="{6393B26A-CB9B-6D41-A5F9-0A0102DA3E72}" srcOrd="7" destOrd="0" presId="urn:microsoft.com/office/officeart/2005/8/layout/radial5"/>
    <dgm:cxn modelId="{3184ED4D-5278-4C43-8E88-2C990197F5FE}" type="presParOf" srcId="{6393B26A-CB9B-6D41-A5F9-0A0102DA3E72}" destId="{E92687BF-C044-1046-B4E7-97BC319951F3}" srcOrd="0" destOrd="0" presId="urn:microsoft.com/office/officeart/2005/8/layout/radial5"/>
    <dgm:cxn modelId="{CCAE2A2B-DD8A-8242-AA68-F4FBC7BB33B1}" type="presParOf" srcId="{E2837A06-6839-B940-AC9D-747C2BE4C1A0}" destId="{98196F47-947D-C542-86D4-7415050DA171}" srcOrd="8" destOrd="0" presId="urn:microsoft.com/office/officeart/2005/8/layout/radial5"/>
    <dgm:cxn modelId="{8646AC77-EDDC-5648-A7B6-9A2387F4B56C}" type="presParOf" srcId="{E2837A06-6839-B940-AC9D-747C2BE4C1A0}" destId="{F18DFF8E-CDE3-A549-BF2F-88C9632C7FB1}" srcOrd="9" destOrd="0" presId="urn:microsoft.com/office/officeart/2005/8/layout/radial5"/>
    <dgm:cxn modelId="{4E3C4F36-D87D-0341-B51C-1CBD84A9DCD2}" type="presParOf" srcId="{F18DFF8E-CDE3-A549-BF2F-88C9632C7FB1}" destId="{F8FD4B3B-C254-C148-9A27-AA39107B7123}" srcOrd="0" destOrd="0" presId="urn:microsoft.com/office/officeart/2005/8/layout/radial5"/>
    <dgm:cxn modelId="{81375EA5-F20B-7244-938E-A0B9A10B0A4F}" type="presParOf" srcId="{E2837A06-6839-B940-AC9D-747C2BE4C1A0}" destId="{B29AAEF1-8BD9-A747-B1ED-94DFDAA11A7A}" srcOrd="10" destOrd="0" presId="urn:microsoft.com/office/officeart/2005/8/layout/radial5"/>
    <dgm:cxn modelId="{3F4591B1-5E3A-B048-803A-98D046BCED51}" type="presParOf" srcId="{E2837A06-6839-B940-AC9D-747C2BE4C1A0}" destId="{79B8B56C-8B01-A140-8CB6-4DB5542E2689}" srcOrd="11" destOrd="0" presId="urn:microsoft.com/office/officeart/2005/8/layout/radial5"/>
    <dgm:cxn modelId="{1F0D918A-2259-D84A-B54C-7EA0ADCA087B}" type="presParOf" srcId="{79B8B56C-8B01-A140-8CB6-4DB5542E2689}" destId="{E43618D9-DCB9-AD4E-9FDA-60B5E51EF876}" srcOrd="0" destOrd="0" presId="urn:microsoft.com/office/officeart/2005/8/layout/radial5"/>
    <dgm:cxn modelId="{D7371985-9210-8648-8796-E37AE45B275F}" type="presParOf" srcId="{E2837A06-6839-B940-AC9D-747C2BE4C1A0}" destId="{2FD6EFB7-B98D-0E43-8A4B-7F765BDAF947}" srcOrd="12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12F26-0F8F-AE40-8C0A-AA059B43DB17}">
      <dsp:nvSpPr>
        <dsp:cNvPr id="0" name=""/>
        <dsp:cNvSpPr/>
      </dsp:nvSpPr>
      <dsp:spPr>
        <a:xfrm>
          <a:off x="5114194" y="1992376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Visão</a:t>
          </a:r>
          <a:r>
            <a:rPr lang="en-US" sz="1200" kern="1200" dirty="0"/>
            <a:t> </a:t>
          </a:r>
          <a:r>
            <a:rPr lang="en-US" sz="1200" kern="1200" dirty="0" err="1"/>
            <a:t>Computacional</a:t>
          </a:r>
          <a:endParaRPr lang="en-US" sz="1200" kern="1200" dirty="0"/>
        </a:p>
      </dsp:txBody>
      <dsp:txXfrm>
        <a:off x="5322469" y="2200651"/>
        <a:ext cx="1005639" cy="1005639"/>
      </dsp:txXfrm>
    </dsp:sp>
    <dsp:sp modelId="{3F7C6E57-2779-8946-8D88-45C010625318}">
      <dsp:nvSpPr>
        <dsp:cNvPr id="0" name=""/>
        <dsp:cNvSpPr/>
      </dsp:nvSpPr>
      <dsp:spPr>
        <a:xfrm rot="16200000">
          <a:off x="5674833" y="1475241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5719970" y="1617087"/>
        <a:ext cx="210638" cy="290126"/>
      </dsp:txXfrm>
    </dsp:sp>
    <dsp:sp modelId="{805D474F-61B7-464B-AE74-2674158885E5}">
      <dsp:nvSpPr>
        <dsp:cNvPr id="0" name=""/>
        <dsp:cNvSpPr/>
      </dsp:nvSpPr>
      <dsp:spPr>
        <a:xfrm>
          <a:off x="5114194" y="2428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Psicologia</a:t>
          </a:r>
          <a:endParaRPr lang="en-US" sz="1200" kern="1200" dirty="0"/>
        </a:p>
      </dsp:txBody>
      <dsp:txXfrm>
        <a:off x="5322469" y="210703"/>
        <a:ext cx="1005639" cy="1005639"/>
      </dsp:txXfrm>
    </dsp:sp>
    <dsp:sp modelId="{D35BC2A9-A1FE-3E4E-B4FC-58B7813CE2FB}">
      <dsp:nvSpPr>
        <dsp:cNvPr id="0" name=""/>
        <dsp:cNvSpPr/>
      </dsp:nvSpPr>
      <dsp:spPr>
        <a:xfrm rot="19800000">
          <a:off x="6529130" y="1968470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6535177" y="2087747"/>
        <a:ext cx="210638" cy="290126"/>
      </dsp:txXfrm>
    </dsp:sp>
    <dsp:sp modelId="{F3EFA087-0066-FB47-8780-E70C86BD913A}">
      <dsp:nvSpPr>
        <dsp:cNvPr id="0" name=""/>
        <dsp:cNvSpPr/>
      </dsp:nvSpPr>
      <dsp:spPr>
        <a:xfrm>
          <a:off x="6837539" y="997402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Ciência</a:t>
          </a:r>
          <a:r>
            <a:rPr lang="en-US" sz="1200" kern="1200" dirty="0"/>
            <a:t> da </a:t>
          </a:r>
          <a:r>
            <a:rPr lang="en-US" sz="1200" kern="1200" dirty="0" err="1"/>
            <a:t>Computação</a:t>
          </a:r>
          <a:endParaRPr lang="en-US" sz="1200" kern="1200" dirty="0"/>
        </a:p>
      </dsp:txBody>
      <dsp:txXfrm>
        <a:off x="7045814" y="1205677"/>
        <a:ext cx="1005639" cy="1005639"/>
      </dsp:txXfrm>
    </dsp:sp>
    <dsp:sp modelId="{28D7DDC5-F789-5140-B6D3-DC83E5CFD983}">
      <dsp:nvSpPr>
        <dsp:cNvPr id="0" name=""/>
        <dsp:cNvSpPr/>
      </dsp:nvSpPr>
      <dsp:spPr>
        <a:xfrm rot="1800000">
          <a:off x="6529130" y="2954927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6535177" y="3029068"/>
        <a:ext cx="210638" cy="290126"/>
      </dsp:txXfrm>
    </dsp:sp>
    <dsp:sp modelId="{A29A6803-AFA5-DB49-92D1-BAF010592335}">
      <dsp:nvSpPr>
        <dsp:cNvPr id="0" name=""/>
        <dsp:cNvSpPr/>
      </dsp:nvSpPr>
      <dsp:spPr>
        <a:xfrm>
          <a:off x="6837539" y="2987349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Matemática</a:t>
          </a:r>
          <a:endParaRPr lang="en-US" sz="1200" kern="1200" dirty="0"/>
        </a:p>
      </dsp:txBody>
      <dsp:txXfrm>
        <a:off x="7045814" y="3195624"/>
        <a:ext cx="1005639" cy="1005639"/>
      </dsp:txXfrm>
    </dsp:sp>
    <dsp:sp modelId="{6393B26A-CB9B-6D41-A5F9-0A0102DA3E72}">
      <dsp:nvSpPr>
        <dsp:cNvPr id="0" name=""/>
        <dsp:cNvSpPr/>
      </dsp:nvSpPr>
      <dsp:spPr>
        <a:xfrm rot="5400000">
          <a:off x="5674833" y="3448156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>
        <a:off x="5719970" y="3499729"/>
        <a:ext cx="210638" cy="290126"/>
      </dsp:txXfrm>
    </dsp:sp>
    <dsp:sp modelId="{98196F47-947D-C542-86D4-7415050DA171}">
      <dsp:nvSpPr>
        <dsp:cNvPr id="0" name=""/>
        <dsp:cNvSpPr/>
      </dsp:nvSpPr>
      <dsp:spPr>
        <a:xfrm>
          <a:off x="5114194" y="3982323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Engenharia</a:t>
          </a:r>
          <a:endParaRPr lang="en-US" sz="1200" kern="1200" dirty="0"/>
        </a:p>
      </dsp:txBody>
      <dsp:txXfrm>
        <a:off x="5322469" y="4190598"/>
        <a:ext cx="1005639" cy="1005639"/>
      </dsp:txXfrm>
    </dsp:sp>
    <dsp:sp modelId="{F18DFF8E-CDE3-A549-BF2F-88C9632C7FB1}">
      <dsp:nvSpPr>
        <dsp:cNvPr id="0" name=""/>
        <dsp:cNvSpPr/>
      </dsp:nvSpPr>
      <dsp:spPr>
        <a:xfrm rot="9000000">
          <a:off x="4820536" y="2954927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10800000">
        <a:off x="4904762" y="3029068"/>
        <a:ext cx="210638" cy="290126"/>
      </dsp:txXfrm>
    </dsp:sp>
    <dsp:sp modelId="{B29AAEF1-8BD9-A747-B1ED-94DFDAA11A7A}">
      <dsp:nvSpPr>
        <dsp:cNvPr id="0" name=""/>
        <dsp:cNvSpPr/>
      </dsp:nvSpPr>
      <dsp:spPr>
        <a:xfrm>
          <a:off x="3390849" y="2987349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Física</a:t>
          </a:r>
          <a:endParaRPr lang="en-US" sz="1200" kern="1200" dirty="0"/>
        </a:p>
      </dsp:txBody>
      <dsp:txXfrm>
        <a:off x="3599124" y="3195624"/>
        <a:ext cx="1005639" cy="1005639"/>
      </dsp:txXfrm>
    </dsp:sp>
    <dsp:sp modelId="{79B8B56C-8B01-A140-8CB6-4DB5542E2689}">
      <dsp:nvSpPr>
        <dsp:cNvPr id="0" name=""/>
        <dsp:cNvSpPr/>
      </dsp:nvSpPr>
      <dsp:spPr>
        <a:xfrm rot="12600000">
          <a:off x="4820536" y="1968470"/>
          <a:ext cx="300911" cy="48354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900" kern="1200"/>
        </a:p>
      </dsp:txBody>
      <dsp:txXfrm rot="10800000">
        <a:off x="4904762" y="2087747"/>
        <a:ext cx="210638" cy="290126"/>
      </dsp:txXfrm>
    </dsp:sp>
    <dsp:sp modelId="{2FD6EFB7-B98D-0E43-8A4B-7F765BDAF947}">
      <dsp:nvSpPr>
        <dsp:cNvPr id="0" name=""/>
        <dsp:cNvSpPr/>
      </dsp:nvSpPr>
      <dsp:spPr>
        <a:xfrm>
          <a:off x="3390849" y="997402"/>
          <a:ext cx="1422189" cy="14221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Biologia</a:t>
          </a:r>
          <a:endParaRPr lang="en-US" sz="1200" kern="1200" dirty="0"/>
        </a:p>
      </dsp:txBody>
      <dsp:txXfrm>
        <a:off x="3599124" y="1205677"/>
        <a:ext cx="1005639" cy="1005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16EDB17-80E3-644F-B37E-323B92612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B274584-3BDD-4340-991E-524CC60F4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DE323-B008-F841-913C-E6217AB5819A}" type="datetimeFigureOut">
              <a:rPr lang="pt-BR" smtClean="0"/>
              <a:t>24/01/2022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D7922A3-6CA3-5348-AD4D-1A8AC5A30A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E3BA14-18F7-1946-AC62-35994035EB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4E2A31-3203-F84B-9918-2406863D7050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6474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975C7-53FE-064B-AD40-FF4922322ED9}" type="datetimeFigureOut">
              <a:rPr lang="pt-BR" smtClean="0"/>
              <a:t>24/01/2022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E9EBB-20F4-9D45-AB64-E0ED583EB66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06509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E9EBB-20F4-9D45-AB64-E0ED583EB66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258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Processamento de imagens.</a:t>
            </a:r>
          </a:p>
          <a:p>
            <a:r>
              <a:rPr lang="en-BR" dirty="0"/>
              <a:t>Modelagem com cilindros.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E9EBB-20F4-9D45-AB64-E0ED583EB662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94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Segmentação de imagens para tentar compreender imagens.</a:t>
            </a:r>
          </a:p>
          <a:p>
            <a:r>
              <a:rPr lang="en-BR" dirty="0"/>
              <a:t>Aprendizado de máquina: deteção de faces.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E9EBB-20F4-9D45-AB64-E0ED583EB662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8273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Descrever imagens por meio de features.</a:t>
            </a:r>
          </a:p>
          <a:p>
            <a:r>
              <a:rPr lang="en-BR" dirty="0"/>
              <a:t>Qualidade das imagens melhorou bastante.</a:t>
            </a:r>
          </a:p>
          <a:p>
            <a:r>
              <a:rPr lang="en-BR" dirty="0"/>
              <a:t>Algoritmos para detectar muitos objetos e criação de bases de dados grandes (PASCAL, IMAGENET).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E9EBB-20F4-9D45-AB64-E0ED583EB662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002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BR" dirty="0"/>
              <a:t>As redes convolucionais já existiam antes (LeCun et al, 1998), mas o poder computacional não era suficiente para conseguir resultados viáveis. Ao mesmo tempo, não existiam tantos dados disponíveis para treinar as redes (redes convolucionais exigem muitos dados para serem treinadas).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E9EBB-20F4-9D45-AB64-E0ED583EB662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1639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D5AA3-3864-924D-B097-305EA1DA2F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936CDF-CB4B-134D-A681-DC45465743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277530-B83E-6945-99FE-FC801025E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396F4-726F-DF43-BD92-0A73684C79C3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53CF53-84E8-AA4E-9790-3EDB384F5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698FEA-D4BC-6242-98B0-A27AC80CA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573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230BB-95FC-9C43-B3AE-0882EE8CC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07B7B7A-BF0E-1B42-A7B2-48A89F711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CF6614-9021-064A-B76A-4393C9793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35F983-E935-074E-9C12-1546B68F53D9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91679F-649C-A94B-BE11-41BD84D5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3B3F2F-6EFB-F246-AA06-6B4C57FA7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066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3328699-2D1B-3646-A334-A150E8A716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9F98DFB-4391-3F42-B88E-F543EFB826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BEA3B5-9AD6-564C-A97D-93633783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B7C5D-210A-7C4D-A55F-FE41D0E48239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D9B848-CA5F-3349-90BD-FF03EC1E7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C5CC35-676C-2348-BE47-8C84CE817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228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6F719-12F8-FA4F-81A9-08053D39F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9DB782-B760-9840-ACFA-848C29699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F9799A-9461-2048-9572-8FE3C239B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E6AC7E-32AF-8D47-88B1-D71826636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0AE7FA-FAEB-F644-8F6A-0339F3E9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725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63A554-91F9-6548-B3C4-518FD5A1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08F92A-41DD-7F44-AB7D-0BE9D36D7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A2B9DD-77B1-714C-AE30-836F55848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CA63F-FDF7-7C40-AB6B-2AE27144B51D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58313A-EE91-8745-8305-E3B5CB188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41D59B-1ED6-884D-A27E-4F9C5AE43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027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3A79D2-CD98-C24D-94B7-C2DDF8BA3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7010B9-9079-CB4E-B9C1-5FC5D3136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16F2C9-9331-8B43-991C-3B8E02507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2F3EE1-D30E-A94F-91E2-D80BAA9D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27023-BE71-2C47-9784-77251E7588A3}" type="datetime1">
              <a:rPr lang="pt-BR" smtClean="0"/>
              <a:t>24/01/2022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7AEEF38-C305-2046-87EE-D07ACAEBB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6DF91B-210C-784A-8D64-B35C76602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3377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2CE199-4C81-8246-9402-6B6AB0BF3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9CE031-B103-5545-9B3C-DC9EB8A22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F8173AA-C580-F542-AE64-00361F34C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DF187F7-815C-6F4E-94D2-3B05ED243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94EC75-0D66-3E41-8D30-101A4CA06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CB7E0A4-4CBD-A446-B85F-94B3008CA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BBB08-263B-A449-A038-AAB4BC88B6A1}" type="datetime1">
              <a:rPr lang="pt-BR" smtClean="0"/>
              <a:t>24/01/2022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6AC7C95-17F4-234A-8C2F-BB3F7FF87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DA3DD7-CF4C-7941-952D-720ACE23B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6959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582B0A-9DDD-454C-9CE5-653F0E273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D0EEE5A-49DB-9548-A8AD-EEF864C8E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DDF0-56D8-634E-A2D5-00473A8BE8FF}" type="datetime1">
              <a:rPr lang="pt-BR" smtClean="0"/>
              <a:t>24/01/2022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5079C34-5EF2-2C40-830C-CC61B490C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DE6A7AE-6866-9841-8FA1-4F15C4EF7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0036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F9D0BA8-6A4A-3242-81FD-F77CAB09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61B35-94C7-404A-A340-3014F9CF84A6}" type="datetime1">
              <a:rPr lang="pt-BR" smtClean="0"/>
              <a:t>24/01/2022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D6EE432-FDAE-7144-82F1-494B5961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DAE398B-5CE7-3A43-8BF5-97A37063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837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D35360-4B38-274C-8025-5E90677C4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2CCFC4-C878-2143-A6E5-3030DA416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2C7BC8-6B0B-0C4D-B7AC-8AA4555FB3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A4A651-A28D-2144-9191-15058DC49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AC21-F5FA-624D-8476-D47508425E74}" type="datetime1">
              <a:rPr lang="pt-BR" smtClean="0"/>
              <a:t>24/01/2022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69570A4-C873-2F40-973A-22445ABEA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885B702-FCC9-E74E-BBDB-D68D0CDA2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9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3049E-5E26-D54F-98CF-C14315B83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20E950F-9706-374C-AAC8-20F7FF15AA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C4FE79-FAC7-584A-A0F4-C8281ACB2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2344FDB-E51B-BC45-85B3-ADB8B0091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CB476-D153-774E-94E5-78581F77F466}" type="datetime1">
              <a:rPr lang="pt-BR" smtClean="0"/>
              <a:t>24/01/2022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D81FF03-1A91-DA40-A797-C968DCE04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1E0F903-E6E1-D644-8A33-B54547D58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51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E2D2701-C44F-DC47-89B7-1DEF090AC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6ABD00-1657-D441-8409-0EEC4BDC3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380B03-3CA2-C441-B905-8A83DC60EF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52759-C73C-AA4D-8730-EEA300A03A2B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45939E-A851-4747-9A59-30CFC1B9E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84FABB8-D9C8-F843-856F-12552E11C3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2CEDD-1604-784A-B83D-1C9C6BE74CB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6771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3_609B41D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roceedings.neurips.cc/paper/2012/file/c399862d3b9d6b76c8436e924a68c45b-Paper.pdf" TargetMode="External"/><Relationship Id="rId4" Type="http://schemas.openxmlformats.org/officeDocument/2006/relationships/hyperlink" Target="https://www.image-net.org/challenges/LSVRC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cs231n.stanford.edu/" TargetMode="External"/><Relationship Id="rId2" Type="http://schemas.openxmlformats.org/officeDocument/2006/relationships/hyperlink" Target="http://szeliski.org/Book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omscs.gatech.edu/cs-6476-computer-visi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7024A-870B-EF42-A247-AAD1AB872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7" y="1655286"/>
            <a:ext cx="4609057" cy="2610042"/>
          </a:xfrm>
        </p:spPr>
        <p:txBody>
          <a:bodyPr>
            <a:normAutofit/>
          </a:bodyPr>
          <a:lstStyle/>
          <a:p>
            <a:pPr algn="l"/>
            <a:r>
              <a:rPr lang="pt-BR" sz="5400"/>
              <a:t>Visão Computacional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0A8124B-73A0-4942-B31C-77CE56146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7" y="4373385"/>
            <a:ext cx="4609057" cy="766040"/>
          </a:xfrm>
        </p:spPr>
        <p:txBody>
          <a:bodyPr>
            <a:normAutofit/>
          </a:bodyPr>
          <a:lstStyle/>
          <a:p>
            <a:pPr algn="l"/>
            <a:r>
              <a:rPr lang="pt-BR" sz="2000"/>
              <a:t>01 - Introdução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F6EF57EF-D042-41D3-83E8-41A1FE6C1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D00A59BB-A268-4F3E-9D41-CA265AF16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Vídeo 4">
            <a:extLst>
              <a:ext uri="{FF2B5EF4-FFF2-40B4-BE49-F238E27FC236}">
                <a16:creationId xmlns:a16="http://schemas.microsoft.com/office/drawing/2014/main" id="{05E89454-8B57-4A2B-8CF7-9AF6303F3F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6507579" y="1968918"/>
            <a:ext cx="5079371" cy="2857148"/>
          </a:xfrm>
          <a:prstGeom prst="rect">
            <a:avLst/>
          </a:prstGeom>
        </p:spPr>
      </p:pic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63794DCE-9D34-40DF-AB3F-06DA8ACCD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5006452-918C-4282-A72C-C9692B669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367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B2EB12-332C-4DCC-9746-30DD4690F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FD40B55-BABB-4B33-ADD3-0C2340430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590550"/>
            <a:ext cx="5480792" cy="2739376"/>
            <a:chOff x="7807230" y="2012810"/>
            <a:chExt cx="3251252" cy="345986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324E181-0B87-4B75-A5EC-6A4B1BD1B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77211FB-84C1-4B06-AF95-F83D0394DC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3238B09D-3C48-F24B-BB76-923C21AFB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296" y="753230"/>
            <a:ext cx="4217747" cy="241401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E616EDA1-F722-4C6A-AD2F-E487C7EBE6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4774" y="3544708"/>
            <a:ext cx="2651760" cy="2739376"/>
            <a:chOff x="7807230" y="2012810"/>
            <a:chExt cx="3251252" cy="345986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B994A57-EDEF-4F7C-9FF3-8A46664686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0D45935-877E-4620-9F00-69FFC601B3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DC878A18-8BC0-674C-AAFB-A88CD42EC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66" y="3865491"/>
            <a:ext cx="2322576" cy="209781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718BCC2B-0684-4382-A2D3-C9ADC7768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5270" y="3544708"/>
            <a:ext cx="2651760" cy="2739376"/>
            <a:chOff x="7807230" y="2012810"/>
            <a:chExt cx="3251252" cy="345986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67BE271-7CC8-493E-ACC7-330B8DAEC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416E226-9BF3-4654-A708-DDC3A062C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97B39636-F84E-7D4C-8D7A-F6F228185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862" y="4127837"/>
            <a:ext cx="2322576" cy="157311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B5D0BDB0-2E17-4D86-BEE1-1A1817E04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6100" y="583417"/>
            <a:ext cx="5451125" cy="5700667"/>
            <a:chOff x="7807230" y="2012810"/>
            <a:chExt cx="3251252" cy="3459865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7A4205F-B9AE-4B05-9BDE-05C46ED38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B833BEF-B243-4FC2-967F-3C9C2085A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45B9EE3F-F4AE-C84B-8F39-42B0586E8B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8619" y="763702"/>
            <a:ext cx="4806086" cy="5340096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0ECF976D-521B-B947-9BA2-E7AE14316D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51A5A833-2BCD-F341-A10F-C894CD99BF43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8518510B-4A6A-E64D-B859-24EDC799A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00A2AFD-5E88-E84A-97F2-61262400B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3689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ECD2CD-EBF2-3B4B-80E9-8CC4A9C5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61B35-94C7-404A-A340-3014F9CF84A6}" type="datetime1">
              <a:rPr lang="pt-BR" smtClean="0"/>
              <a:t>24/01/2022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6B119-32D1-BD4F-8CB2-2B101C75A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C38A0-8B06-3E43-B6F5-04BBF4B6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11</a:t>
            </a:fld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798658-CC33-C44A-BD99-0D901664B6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94"/>
          <a:stretch/>
        </p:blipFill>
        <p:spPr bwMode="auto">
          <a:xfrm>
            <a:off x="3556000" y="1454400"/>
            <a:ext cx="5080000" cy="394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677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ECD2CD-EBF2-3B4B-80E9-8CC4A9C5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61B35-94C7-404A-A340-3014F9CF84A6}" type="datetime1">
              <a:rPr lang="pt-BR" smtClean="0"/>
              <a:t>24/01/2022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6B119-32D1-BD4F-8CB2-2B101C75A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C38A0-8B06-3E43-B6F5-04BBF4B64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12</a:t>
            </a:fld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798658-CC33-C44A-BD99-0D901664B6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6"/>
          <a:stretch/>
        </p:blipFill>
        <p:spPr bwMode="auto">
          <a:xfrm>
            <a:off x="3556643" y="1454400"/>
            <a:ext cx="5078714" cy="394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723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605BD291-B5B3-074B-ACFF-EB468E923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3368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Freeform: Shape 36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BCF9D-FC84-4442-BAF7-D0C849E6C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Gap semântico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4FA997-6F8B-C746-B27E-E08C14A8A68E}"/>
              </a:ext>
            </a:extLst>
          </p:cNvPr>
          <p:cNvSpPr txBox="1"/>
          <p:nvPr/>
        </p:nvSpPr>
        <p:spPr>
          <a:xfrm>
            <a:off x="371094" y="2718054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Existe uma diferença de percepção entre o que a gente entende e o que a máquina entende.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AD3B8-EE3C-1C4D-90AB-110DB8C9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1094" y="6356350"/>
            <a:ext cx="269214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6BD2B2E5-8990-BC4C-9ADF-4EB48C01B787}" type="datetime1"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1/24/22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D6A51-5776-FA4A-8018-2F7A7C855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B1956-696C-924D-B295-68FB7748E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706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8F52CEDD-1604-784A-B83D-1C9C6BE74CB8}" type="slidenum">
              <a:rPr lang="en-US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28098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CF9D-FC84-4442-BAF7-D0C849E6C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Gap semântico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AD3B8-EE3C-1C4D-90AB-110DB8C9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D6A51-5776-FA4A-8018-2F7A7C855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B1956-696C-924D-B295-68FB7748E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14</a:t>
            </a:fld>
            <a:endParaRPr lang="pt-B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26C710-B6C4-4D42-855D-7D3F288F6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928" y="3634725"/>
            <a:ext cx="444500" cy="31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D62887-0AFA-1A44-8AE2-6F19B773D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402" y="2171584"/>
            <a:ext cx="4096795" cy="2926282"/>
          </a:xfrm>
          <a:prstGeom prst="rect">
            <a:avLst/>
          </a:prstGeom>
        </p:spPr>
      </p:pic>
      <p:sp>
        <p:nvSpPr>
          <p:cNvPr id="3" name="Right Arrow 2">
            <a:extLst>
              <a:ext uri="{FF2B5EF4-FFF2-40B4-BE49-F238E27FC236}">
                <a16:creationId xmlns:a16="http://schemas.microsoft.com/office/drawing/2014/main" id="{D686F557-132F-7644-8B8B-DA845F3A7234}"/>
              </a:ext>
            </a:extLst>
          </p:cNvPr>
          <p:cNvSpPr/>
          <p:nvPr/>
        </p:nvSpPr>
        <p:spPr>
          <a:xfrm>
            <a:off x="5644828" y="3540085"/>
            <a:ext cx="1259174" cy="4834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pic>
        <p:nvPicPr>
          <p:cNvPr id="12" name="Picture 11" descr="A picture containing person, person, wall, posing&#10;&#10;Description automatically generated">
            <a:extLst>
              <a:ext uri="{FF2B5EF4-FFF2-40B4-BE49-F238E27FC236}">
                <a16:creationId xmlns:a16="http://schemas.microsoft.com/office/drawing/2014/main" id="{3AF8B603-E316-FF4D-9628-754AECAB3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19" y="1690688"/>
            <a:ext cx="4205574" cy="4205574"/>
          </a:xfrm>
          <a:prstGeom prst="rect">
            <a:avLst/>
          </a:prstGeom>
        </p:spPr>
      </p:pic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6B9E85B8-A5B8-7746-8B8D-AA94C47B12D3}"/>
              </a:ext>
            </a:extLst>
          </p:cNvPr>
          <p:cNvCxnSpPr>
            <a:cxnSpLocks/>
          </p:cNvCxnSpPr>
          <p:nvPr/>
        </p:nvCxnSpPr>
        <p:spPr>
          <a:xfrm>
            <a:off x="2308485" y="2908092"/>
            <a:ext cx="2428407" cy="899410"/>
          </a:xfrm>
          <a:prstGeom prst="curved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326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CF9D-FC84-4442-BAF7-D0C849E6C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Gap semântico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AD3B8-EE3C-1C4D-90AB-110DB8C9D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D6A51-5776-FA4A-8018-2F7A7C855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B1956-696C-924D-B295-68FB7748E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15</a:t>
            </a:fld>
            <a:endParaRPr lang="pt-B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399B5D-7B8F-F54D-BEC9-8D61F0C0A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53575"/>
            <a:ext cx="12192000" cy="3559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26C710-B6C4-4D42-855D-7D3F288F6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500" y="1860165"/>
            <a:ext cx="444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23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5E6668D5-5C04-0340-B73B-2007E0116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pt-BR" sz="3600">
                <a:solidFill>
                  <a:srgbClr val="3F3F3F"/>
                </a:solidFill>
              </a:rPr>
              <a:t>Aplicações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7A957A-1388-ED42-AB82-D65D29D214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rmAutofit/>
          </a:bodyPr>
          <a:lstStyle/>
          <a:p>
            <a:r>
              <a:rPr lang="pt-BR" sz="1400" dirty="0"/>
              <a:t>OCR</a:t>
            </a:r>
          </a:p>
          <a:p>
            <a:r>
              <a:rPr lang="pt-BR" sz="1400" dirty="0"/>
              <a:t>Inspeção de máquinas</a:t>
            </a:r>
          </a:p>
          <a:p>
            <a:r>
              <a:rPr lang="pt-BR" sz="1400" dirty="0"/>
              <a:t>Comércio</a:t>
            </a:r>
          </a:p>
          <a:p>
            <a:r>
              <a:rPr lang="pt-BR" sz="1400" dirty="0"/>
              <a:t>Logística</a:t>
            </a:r>
          </a:p>
          <a:p>
            <a:r>
              <a:rPr lang="pt-BR" sz="1400" dirty="0"/>
              <a:t>Medicina</a:t>
            </a:r>
          </a:p>
          <a:p>
            <a:r>
              <a:rPr lang="pt-BR" sz="1400" dirty="0"/>
              <a:t>Veículos autônomos</a:t>
            </a:r>
          </a:p>
          <a:p>
            <a:r>
              <a:rPr lang="pt-BR" sz="1400" dirty="0"/>
              <a:t>Modelagem 3D de prédios</a:t>
            </a:r>
          </a:p>
          <a:p>
            <a:r>
              <a:rPr lang="pt-BR" sz="1400" dirty="0"/>
              <a:t>Vigilância</a:t>
            </a:r>
          </a:p>
          <a:p>
            <a:r>
              <a:rPr lang="pt-BR" sz="1400" dirty="0"/>
              <a:t>Biometria</a:t>
            </a:r>
          </a:p>
        </p:txBody>
      </p:sp>
      <p:cxnSp>
        <p:nvCxnSpPr>
          <p:cNvPr id="17" name="Straight Connector 13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5A73D0FA-4AC0-854D-8E82-6CD92DA92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/>
          </a:bodyPr>
          <a:lstStyle/>
          <a:p>
            <a:r>
              <a:rPr lang="pt-BR" sz="1700" i="1" dirty="0" err="1"/>
              <a:t>Stitching</a:t>
            </a:r>
            <a:endParaRPr lang="pt-BR" sz="1700" i="1" dirty="0"/>
          </a:p>
          <a:p>
            <a:r>
              <a:rPr lang="pt-BR" sz="1700" i="1" dirty="0"/>
              <a:t>Controle de exposição</a:t>
            </a:r>
          </a:p>
          <a:p>
            <a:r>
              <a:rPr lang="pt-BR" sz="1700" i="1" dirty="0" err="1"/>
              <a:t>Morphing</a:t>
            </a:r>
            <a:endParaRPr lang="pt-BR" sz="1700" i="1" dirty="0"/>
          </a:p>
          <a:p>
            <a:r>
              <a:rPr lang="pt-BR" sz="1700" i="1" dirty="0"/>
              <a:t>Modelagem 3D</a:t>
            </a:r>
          </a:p>
          <a:p>
            <a:r>
              <a:rPr lang="pt-BR" sz="1700" i="1" dirty="0"/>
              <a:t>Estabilização e </a:t>
            </a:r>
            <a:r>
              <a:rPr lang="pt-BR" sz="1700" i="1" dirty="0" err="1"/>
              <a:t>matching</a:t>
            </a:r>
            <a:r>
              <a:rPr lang="pt-BR" sz="1700" i="1" dirty="0"/>
              <a:t> de vídeo</a:t>
            </a:r>
          </a:p>
          <a:p>
            <a:r>
              <a:rPr lang="pt-BR" sz="1700" i="1" dirty="0"/>
              <a:t>Navegação de ambientes</a:t>
            </a:r>
          </a:p>
          <a:p>
            <a:r>
              <a:rPr lang="pt-BR" sz="1700" i="1" dirty="0"/>
              <a:t>Detecção facial</a:t>
            </a:r>
          </a:p>
          <a:p>
            <a:r>
              <a:rPr lang="pt-BR" sz="1700" i="1" dirty="0"/>
              <a:t>Autenticação visual</a:t>
            </a:r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8635747-8947-3F4E-9A64-8EEB03989C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01FD182-99FA-6B4F-BD01-04F877113F73}" type="datetime1">
              <a:rPr lang="pt-BR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24/01/2022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5AED46-6D23-0847-A569-C323E8408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>
                <a:solidFill>
                  <a:prstClr val="black">
                    <a:tint val="75000"/>
                  </a:prstClr>
                </a:solidFill>
              </a:rPr>
              <a:t>Daniel Sabino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3E91CC3-6796-7043-9F79-53F5F7D54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pt-BR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9765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3F0E125-F0D9-8E4C-B35A-58B8E52EF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128" y="643466"/>
            <a:ext cx="5055743" cy="5571067"/>
          </a:xfrm>
          <a:prstGeom prst="rect">
            <a:avLst/>
          </a:prstGeom>
        </p:spPr>
      </p:pic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04D65B8-C13E-4A47-A49E-87D50D79AC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E93F176-E5AB-1948-BC10-404C795AAC3F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E42DF2C-26A2-8840-A8FC-7F9ABAEF2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563DBA5-7C61-544E-87A4-D4AB959DA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2088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B90D7E9-3C05-EF46-B571-E4FE6F60F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165" y="643466"/>
            <a:ext cx="5069670" cy="5571067"/>
          </a:xfrm>
          <a:prstGeom prst="rect">
            <a:avLst/>
          </a:prstGeom>
        </p:spPr>
      </p:pic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638430A-1D68-5345-AF14-0F52F97120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272950-93C4-0E43-BDA2-58B09753472C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BE89BA9-FBE7-CB4B-AD29-88706DD00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96A6672-5E13-CE42-A744-5CA50AE97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650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8A02B7-A2AD-B74D-93DF-9CA7B1E3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Evolução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0DE4A71-9B3C-D645-A943-26B276E0D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03" y="1675227"/>
            <a:ext cx="9930393" cy="4394199"/>
          </a:xfrm>
          <a:prstGeom prst="rect">
            <a:avLst/>
          </a:prstGeom>
        </p:spPr>
      </p:pic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D195F93-0A4F-3E4A-9606-E730F636F3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F7AEB34F-3107-FE4B-880C-6E59685578AE}" type="datetime1">
              <a:rPr lang="en-US" smtClean="0"/>
              <a:pPr>
                <a:spcAft>
                  <a:spcPts val="600"/>
                </a:spcAft>
              </a:pPr>
              <a:t>1/24/22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EBA299-D2FA-9344-A1BC-6A19D95A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Daniel Sabino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CC679FA-C62B-0240-A8B5-A65132E5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351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39" name="Rectangle 21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FC94C1C-646F-B84F-B739-09BDB797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pt-BR" sz="5400"/>
              <a:t>O que é Visão Computacional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EC7B69-2939-F249-B54F-5E54BDEA5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r>
              <a:rPr lang="pt-BR" sz="2000"/>
              <a:t>É o estudo de dados visuais.</a:t>
            </a:r>
          </a:p>
          <a:p>
            <a:r>
              <a:rPr lang="pt-BR" sz="2000"/>
              <a:t>Construir algoritmos que consigam interpretar imagens.</a:t>
            </a:r>
          </a:p>
          <a:p>
            <a:pPr lvl="1"/>
            <a:r>
              <a:rPr lang="pt-BR" sz="1600"/>
              <a:t>A partir de uma imagem, extrair alguma informação com significado sobre ela (o que se passa nela).</a:t>
            </a:r>
          </a:p>
          <a:p>
            <a:pPr lvl="1"/>
            <a:r>
              <a:rPr lang="pt-BR" sz="1600"/>
              <a:t>Ter um imagem como entrada e uma informação como saída.</a:t>
            </a:r>
          </a:p>
          <a:p>
            <a:endParaRPr lang="pt-BR" sz="200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F0869B-8DAA-4C42-9442-D30BFB40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6446-60D9-AF41-B7A4-D8791E52DFEE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747401-1EAB-B24A-BB5C-9894C85C6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27B153-49D8-1247-8BBC-648D622A6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32652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84870-4C8E-CA46-ADFE-4B0CE279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1970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A7F811FB-C78C-304B-8C9C-DDA2CC5CBF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896"/>
          <a:stretch/>
        </p:blipFill>
        <p:spPr>
          <a:xfrm rot="5400000">
            <a:off x="1635193" y="1697678"/>
            <a:ext cx="2848665" cy="545591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C9244232-53F1-BF46-B34E-558199077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073" y="2863881"/>
            <a:ext cx="5455917" cy="3123511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F4E40A3F-A369-0F4E-A161-D3BDBEB76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0D963-BBBE-CE45-8DDF-AEF9A9A488CE}" type="datetime1">
              <a:rPr lang="pt-BR" smtClean="0"/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DE8F884C-EA8B-2C41-927F-A6B7C22A6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841B8DC-5C76-BB45-98B7-0913A65EA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81849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84870-4C8E-CA46-ADFE-4B0CE279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1980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8B648AB6-A65A-4541-B830-7AF2A7705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44" r="54497"/>
          <a:stretch/>
        </p:blipFill>
        <p:spPr>
          <a:xfrm rot="5400000">
            <a:off x="1726023" y="1697677"/>
            <a:ext cx="2362201" cy="545591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0C2D9AFE-6EB9-924B-9C76-8CE5277B7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754762"/>
            <a:ext cx="5455917" cy="3341749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5520B934-5E1A-5348-997F-1659B27E8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626E5-7B89-2B44-8B77-2BA25ACD2913}" type="datetime1">
              <a:rPr lang="pt-BR" smtClean="0"/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BDE4D537-6790-0446-ABF0-F0738B7BE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3DD13216-2100-4946-AD11-355D34D35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57940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84870-4C8E-CA46-ADFE-4B0CE279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1990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86144EEA-8B4D-6543-AEDF-A792F89AC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749" r="35420"/>
          <a:stretch/>
        </p:blipFill>
        <p:spPr>
          <a:xfrm rot="5400000">
            <a:off x="1673082" y="2005413"/>
            <a:ext cx="2691772" cy="5455917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6C8A2549-7255-4745-965C-2D1601EBF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073" y="2734302"/>
            <a:ext cx="5455917" cy="3382668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AC63A4CB-59E1-354A-9981-EEC5CEFCE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73114-3FCD-FE44-9EA3-E55442F10FD8}" type="datetime1">
              <a:rPr lang="pt-BR" smtClean="0"/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A2BD884A-D99F-8241-8450-30B4FABE6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66318C3-824E-3047-8226-9A64D85B6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879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84870-4C8E-CA46-ADFE-4B0CE279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2000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DC692C3E-AFE5-7449-B20F-4CED70BADF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691" r="21577"/>
          <a:stretch/>
        </p:blipFill>
        <p:spPr>
          <a:xfrm rot="5400000">
            <a:off x="1843121" y="2044957"/>
            <a:ext cx="2432808" cy="545591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54DCFB37-73B4-9647-BFCA-4F7BF3D3D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073" y="2734302"/>
            <a:ext cx="5455917" cy="3382668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073FB16A-C523-8541-AFB5-41E648235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80491-489F-3E48-91E0-48B6BF76DBE1}" type="datetime1">
              <a:rPr lang="pt-BR" smtClean="0"/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B4CAA4AE-52C4-B94F-9852-5F8B37353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3D974828-8D66-4448-A47B-739903462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4881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8C84870-4C8E-CA46-ADFE-4B0CE279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2010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42209AAC-176A-4445-9A50-DE15641C7D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938"/>
          <a:stretch/>
        </p:blipFill>
        <p:spPr>
          <a:xfrm rot="5400000">
            <a:off x="1761113" y="2182333"/>
            <a:ext cx="2596824" cy="545591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0967D599-AD65-F940-9BB4-26C32A56A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2843420"/>
            <a:ext cx="5455917" cy="3164432"/>
          </a:xfrm>
          <a:prstGeom prst="rect">
            <a:avLst/>
          </a:prstGeom>
        </p:spPr>
      </p:pic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50D90969-0945-B041-996A-F917BDF7C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EE231-952D-404E-9296-43C2D510410E}" type="datetime1">
              <a:rPr lang="pt-BR" smtClean="0"/>
              <a:t>24/01/2022</a:t>
            </a:fld>
            <a:endParaRPr lang="pt-BR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39660E2A-48EA-0E46-B2C3-478DF561A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2557B914-4599-1749-8F81-E1E233066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30253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FF136-44EA-DF4F-B852-6CFE07322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Deep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5C93-62C3-8E4D-BD83-47AD5940FC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BR" dirty="0"/>
              <a:t>A partir de 2012, com o surgimento mais evidente das redes convolucionais para o contexto de VC, a área cresceu exponencialmente.</a:t>
            </a:r>
          </a:p>
          <a:p>
            <a:pPr lvl="1"/>
            <a:r>
              <a:rPr lang="en-BR" dirty="0"/>
              <a:t>O modelo SuperVision (</a:t>
            </a:r>
            <a:r>
              <a:rPr lang="en-US" dirty="0" err="1"/>
              <a:t>AlexNet</a:t>
            </a:r>
            <a:r>
              <a:rPr lang="en-BR" dirty="0"/>
              <a:t>) ganhou o desafio </a:t>
            </a:r>
            <a:r>
              <a:rPr lang="en-BR" dirty="0">
                <a:hlinkClick r:id="rId4"/>
              </a:rPr>
              <a:t>IMAGENET</a:t>
            </a:r>
            <a:r>
              <a:rPr lang="en-BR" dirty="0"/>
              <a:t> (</a:t>
            </a:r>
            <a:r>
              <a:rPr lang="en-BR" dirty="0">
                <a:hlinkClick r:id="rId5"/>
              </a:rPr>
              <a:t>Krizhevsky et al</a:t>
            </a:r>
            <a:r>
              <a:rPr lang="en-BR" dirty="0"/>
              <a:t>).</a:t>
            </a:r>
          </a:p>
          <a:p>
            <a:r>
              <a:rPr lang="en-BR" dirty="0"/>
              <a:t>Desde então, o ganhador do desafio é uma nova rede neural mais eficiente.</a:t>
            </a:r>
          </a:p>
          <a:p>
            <a:pPr lvl="1"/>
            <a:r>
              <a:rPr lang="en-BR" dirty="0"/>
              <a:t>Redes mais profundas.</a:t>
            </a:r>
          </a:p>
          <a:p>
            <a:pPr lvl="1"/>
            <a:r>
              <a:rPr lang="en-US" dirty="0" err="1"/>
              <a:t>ZFNet</a:t>
            </a:r>
            <a:r>
              <a:rPr lang="en-US" dirty="0"/>
              <a:t> (2013)</a:t>
            </a:r>
            <a:endParaRPr lang="en-BR" dirty="0"/>
          </a:p>
          <a:p>
            <a:pPr lvl="1"/>
            <a:r>
              <a:rPr lang="en-US" dirty="0"/>
              <a:t>Inception (</a:t>
            </a:r>
            <a:r>
              <a:rPr lang="en-US" dirty="0" err="1"/>
              <a:t>GoogleNet</a:t>
            </a:r>
            <a:r>
              <a:rPr lang="en-US" dirty="0"/>
              <a:t>) </a:t>
            </a:r>
            <a:r>
              <a:rPr lang="en-BR" dirty="0"/>
              <a:t>(2014)</a:t>
            </a:r>
          </a:p>
          <a:p>
            <a:pPr lvl="1"/>
            <a:r>
              <a:rPr lang="en-BR" dirty="0"/>
              <a:t>VGG (Oxford) (2014)</a:t>
            </a:r>
          </a:p>
          <a:p>
            <a:pPr lvl="1"/>
            <a:r>
              <a:rPr lang="en-US" dirty="0" err="1"/>
              <a:t>ResNet</a:t>
            </a:r>
            <a:r>
              <a:rPr lang="en-US" dirty="0"/>
              <a:t> (</a:t>
            </a:r>
            <a:r>
              <a:rPr lang="en-BR" dirty="0"/>
              <a:t>MSRA) (2015)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FC75C-4CA4-C540-BB59-6992E7233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22B0E-5AAE-5642-ADFE-98E20E922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C5C86-7239-2E4C-A748-B946489F3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078766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68FAF-A334-634C-B7C9-0F73A4ECF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Espaço para trabalho…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41E54-2606-5F41-8E51-B62295294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R" dirty="0"/>
              <a:t>Apesar de ter evoluído bastante, ainda existe muito a ser feito no âmbito da Visão Computacional:</a:t>
            </a:r>
          </a:p>
          <a:p>
            <a:pPr lvl="1"/>
            <a:r>
              <a:rPr lang="en-US" dirty="0" err="1"/>
              <a:t>Segmentação</a:t>
            </a:r>
            <a:r>
              <a:rPr lang="en-US" dirty="0"/>
              <a:t> </a:t>
            </a:r>
            <a:r>
              <a:rPr lang="en-US" dirty="0" err="1"/>
              <a:t>semântica</a:t>
            </a:r>
            <a:r>
              <a:rPr lang="en-US" dirty="0"/>
              <a:t> (</a:t>
            </a:r>
            <a:r>
              <a:rPr lang="en-US" dirty="0" err="1"/>
              <a:t>segmentar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da </a:t>
            </a:r>
            <a:r>
              <a:rPr lang="en-US" dirty="0" err="1"/>
              <a:t>imagem</a:t>
            </a:r>
            <a:r>
              <a:rPr lang="en-US" dirty="0"/>
              <a:t> </a:t>
            </a:r>
            <a:r>
              <a:rPr lang="en-US" dirty="0" err="1"/>
              <a:t>considerando</a:t>
            </a:r>
            <a:r>
              <a:rPr lang="en-US" dirty="0"/>
              <a:t> o context)</a:t>
            </a:r>
          </a:p>
          <a:p>
            <a:pPr lvl="1"/>
            <a:r>
              <a:rPr lang="en-US" dirty="0"/>
              <a:t>R</a:t>
            </a:r>
            <a:r>
              <a:rPr lang="en-BR" dirty="0"/>
              <a:t>econhecimento de atividade (o que cada pessoa/objeto faz na imagem)</a:t>
            </a:r>
          </a:p>
          <a:p>
            <a:pPr lvl="1"/>
            <a:r>
              <a:rPr lang="en-BR" dirty="0"/>
              <a:t>Realidade virtual e aumentada</a:t>
            </a:r>
          </a:p>
          <a:p>
            <a:pPr lvl="1"/>
            <a:r>
              <a:rPr lang="en-BR" dirty="0"/>
              <a:t>Descrição semântica de imagens (compreensão de cena completa de uma imagem)</a:t>
            </a:r>
          </a:p>
          <a:p>
            <a:pPr lvl="1"/>
            <a:endParaRPr lang="en-B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65A64-D0E1-1A40-AB3D-D834D7E4E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E4432-8175-164F-80EA-FE859DDF6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01DA1-CD65-4145-A0F9-B25BEAD0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591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BFCE8B-13C5-C942-B856-9E7D8B4A2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F2C740-83A2-DF44-9626-951CCB586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Richard </a:t>
            </a:r>
            <a:r>
              <a:rPr lang="pt-BR" dirty="0" err="1"/>
              <a:t>Szeliski</a:t>
            </a:r>
            <a:r>
              <a:rPr lang="pt-BR" dirty="0"/>
              <a:t>. Computer Vision: </a:t>
            </a:r>
            <a:r>
              <a:rPr lang="pt-BR" dirty="0" err="1"/>
              <a:t>Algorithms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Applications</a:t>
            </a:r>
            <a:r>
              <a:rPr lang="pt-BR" dirty="0"/>
              <a:t>. 2nd </a:t>
            </a:r>
            <a:r>
              <a:rPr lang="pt-BR" dirty="0" err="1"/>
              <a:t>Edition</a:t>
            </a:r>
            <a:r>
              <a:rPr lang="pt-BR" dirty="0"/>
              <a:t>. 2021</a:t>
            </a:r>
          </a:p>
          <a:p>
            <a:pPr lvl="1"/>
            <a:r>
              <a:rPr lang="pt-BR" dirty="0">
                <a:hlinkClick r:id="rId2"/>
              </a:rPr>
              <a:t>http://szeliski.org/Book/</a:t>
            </a:r>
            <a:r>
              <a:rPr lang="pt-BR" dirty="0"/>
              <a:t> </a:t>
            </a:r>
          </a:p>
          <a:p>
            <a:r>
              <a:rPr lang="pt-BR" dirty="0"/>
              <a:t>Stanford CS231n: </a:t>
            </a:r>
            <a:r>
              <a:rPr lang="pt-BR" dirty="0" err="1"/>
              <a:t>Convolutional</a:t>
            </a:r>
            <a:r>
              <a:rPr lang="pt-BR" dirty="0"/>
              <a:t> Neural Networks for Visual </a:t>
            </a:r>
            <a:r>
              <a:rPr lang="pt-BR" dirty="0" err="1"/>
              <a:t>Recognition</a:t>
            </a:r>
            <a:r>
              <a:rPr lang="pt-BR" dirty="0"/>
              <a:t> </a:t>
            </a:r>
            <a:r>
              <a:rPr lang="pt-BR" dirty="0" err="1"/>
              <a:t>Course</a:t>
            </a:r>
            <a:endParaRPr lang="pt-BR" dirty="0"/>
          </a:p>
          <a:p>
            <a:pPr lvl="1"/>
            <a:r>
              <a:rPr lang="pt-BR" dirty="0">
                <a:hlinkClick r:id="rId3"/>
              </a:rPr>
              <a:t>http://cs231n.stanford.edu</a:t>
            </a:r>
            <a:endParaRPr lang="pt-BR" dirty="0"/>
          </a:p>
          <a:p>
            <a:r>
              <a:rPr lang="pt-BR" dirty="0" err="1"/>
              <a:t>Georgia</a:t>
            </a:r>
            <a:r>
              <a:rPr lang="pt-BR" dirty="0"/>
              <a:t> Tech CS 6476: Computer Vision </a:t>
            </a:r>
            <a:r>
              <a:rPr lang="pt-BR" dirty="0" err="1"/>
              <a:t>Course</a:t>
            </a:r>
            <a:endParaRPr lang="pt-BR" dirty="0"/>
          </a:p>
          <a:p>
            <a:pPr lvl="1"/>
            <a:r>
              <a:rPr lang="pt-BR" dirty="0">
                <a:hlinkClick r:id="rId4"/>
              </a:rPr>
              <a:t>https://omscs.gatech.edu/cs-6476-computer-vision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6ADDD71-4F8C-D34C-84AF-C33B422B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0C820-7A24-234C-B8CB-13FF2B14D2BC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FEECF4-CD2E-4648-B2D0-1EA5EDE51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882DF7-60C1-9D46-BE6F-A7D650F7B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2474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DF655-7399-1E4F-B214-E8E8B8CB8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BR" sz="4000"/>
              <a:t>Motivação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014AF-A1E5-C648-87E9-621A2DD20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BR" sz="2200"/>
              <a:t>A quantidade de dados visuais no mundo cresce exponencialmente.</a:t>
            </a:r>
          </a:p>
          <a:p>
            <a:pPr lvl="1"/>
            <a:r>
              <a:rPr lang="en-BR" sz="2200"/>
              <a:t>Em sua grande parte, provocado pelo aumento da quantidade de sensores.</a:t>
            </a:r>
          </a:p>
          <a:p>
            <a:pPr lvl="1"/>
            <a:r>
              <a:rPr lang="en-BR" sz="2200"/>
              <a:t>Crescimento de mídias sociais e outros serviços que usam fotos e vídeos.</a:t>
            </a:r>
          </a:p>
          <a:p>
            <a:pPr lvl="1"/>
            <a:r>
              <a:rPr lang="en-BR" sz="2200"/>
              <a:t>Por exemplo, 500 horas de vídeos são subidas para o youtube por minuto (2020).</a:t>
            </a:r>
          </a:p>
          <a:p>
            <a:pPr lvl="1"/>
            <a:r>
              <a:rPr lang="en-BR" sz="2200"/>
              <a:t>A grande maioria dos dados da internet são de conteúdo visual.</a:t>
            </a:r>
          </a:p>
          <a:p>
            <a:r>
              <a:rPr lang="en-BR" sz="2200"/>
              <a:t>Existe a necessidade de analisar esses dados de forma eficiente.</a:t>
            </a:r>
          </a:p>
          <a:p>
            <a:pPr lvl="1"/>
            <a:r>
              <a:rPr lang="en-BR" sz="2200"/>
              <a:t>É impossível para pessoas conseguirem os dados na velocidade que surgem.</a:t>
            </a:r>
          </a:p>
          <a:p>
            <a:r>
              <a:rPr lang="en-BR" sz="2200"/>
              <a:t>No entanto, compreender um dado visual não é uma tarefa visual para os computadores.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D7AAC-69E7-8A45-B157-4E9E31F707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BD2B2E5-8990-BC4C-9ADF-4EB48C01B787}" type="datetime1">
              <a:rPr lang="pt-BR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24/01/2022</a:t>
            </a:fld>
            <a:endParaRPr lang="pt-BR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FC3FF-FBE5-254D-8648-95621AF2A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>
                <a:solidFill>
                  <a:schemeClr val="tx1">
                    <a:lumMod val="50000"/>
                    <a:lumOff val="50000"/>
                  </a:schemeClr>
                </a:solidFill>
              </a:rPr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AAD89-B50D-264B-A3BF-C0727639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pt-BR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207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5004A-ADEE-3741-80D0-B4948EA2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Contexto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9876F31-C031-AB4C-A3BC-4C5350B920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7142548"/>
              </p:ext>
            </p:extLst>
          </p:nvPr>
        </p:nvGraphicFramePr>
        <p:xfrm>
          <a:off x="838199" y="770021"/>
          <a:ext cx="11650579" cy="54069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5CB91-EBA2-D246-9B04-F1EDF4ECE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2B2E5-8990-BC4C-9ADF-4EB48C01B787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52564-8E84-B64C-950A-78B5AB5AD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65C3E-A94E-A44B-B0E3-266D9030C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2282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BCB2DF-D2D2-5448-BD32-FF91F5AC2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pt-BR" sz="4800"/>
              <a:t>Computação Gráfica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EECFFA-A6FD-6845-A58D-93D9D7C9F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lnSpcReduction="10000"/>
          </a:bodyPr>
          <a:lstStyle/>
          <a:p>
            <a:r>
              <a:rPr lang="pt-BR" sz="2400" dirty="0"/>
              <a:t>Os modelos utilizados, em geral, são desenvolvidos na física e em computação gráfica.</a:t>
            </a:r>
          </a:p>
          <a:p>
            <a:pPr lvl="1"/>
            <a:r>
              <a:rPr lang="pt-BR" dirty="0"/>
              <a:t>As duas áreas buscam modelar como os objetos se movem, animam, como a luz reflete nas suas superfícies, como a luz refrata através das lentes de câmeras (e olhos humanos) e como projetar isso em uma tela plana.</a:t>
            </a:r>
          </a:p>
          <a:p>
            <a:r>
              <a:rPr lang="pt-BR" sz="2400" dirty="0"/>
              <a:t>Ainda não existe perfeição, mas os avanços na área são impressionantes: </a:t>
            </a:r>
            <a:r>
              <a:rPr lang="pt-BR" sz="2400" dirty="0" err="1"/>
              <a:t>renderizar</a:t>
            </a:r>
            <a:r>
              <a:rPr lang="pt-BR" sz="2400" dirty="0"/>
              <a:t> cenas complexas do mundo real contendo objetos parados ou em movimento.</a:t>
            </a:r>
          </a:p>
        </p:txBody>
      </p:sp>
      <p:cxnSp>
        <p:nvCxnSpPr>
          <p:cNvPr id="25" name="Straight Connector 19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F908E9D-4F62-464F-A84D-EF2BB4C78E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92901A7-84FA-A642-9397-A1ADFF90236D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EB38D1-16F4-264D-9605-A27F73CB8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BAE511-C0D5-4647-A2B8-D200C2B4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66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C94C1C-646F-B84F-B739-09BDB797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pt-BR" sz="5400" dirty="0"/>
              <a:t>Visão humana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EC7B69-2939-F249-B54F-5E54BDEA55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r>
              <a:rPr lang="pt-BR" sz="2000" dirty="0"/>
              <a:t>Enquanto humanos, nós conseguimos perceber a estrutura tridimensional do mundo sem problemas.</a:t>
            </a:r>
          </a:p>
          <a:p>
            <a:r>
              <a:rPr lang="pt-BR" sz="2000" dirty="0"/>
              <a:t>Facilmente conseguimos observar diferenças de iluminação, transparência, cores, textura...</a:t>
            </a:r>
          </a:p>
          <a:p>
            <a:r>
              <a:rPr lang="pt-BR" sz="2000" dirty="0"/>
              <a:t>Como nós enxergamos é tema de pesquisas por muito tempo e, apesar de termos evoluído absurdamente, ainda não chegamos a uma solução completa.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F0869B-8DAA-4C42-9442-D30BFB40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6446-60D9-AF41-B7A4-D8791E52DFEE}" type="datetime1">
              <a:rPr lang="pt-BR" smtClean="0"/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747401-1EAB-B24A-BB5C-9894C85C6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27B153-49D8-1247-8BBC-648D622A6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2CEDD-1604-784A-B83D-1C9C6BE74CB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9671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9EC2A9-2B21-0949-998F-735AE35FA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pt-BR" sz="5400" dirty="0"/>
              <a:t>Visão Computacional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867AFE-895E-E842-8CC2-5FE5C3C3A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r>
              <a:rPr lang="pt-BR" sz="2000" dirty="0"/>
              <a:t>Na Visão Computacional, estamos tentando fazer o inverso: descrever o mundo como vemos para reconstruir suas propriedades</a:t>
            </a:r>
          </a:p>
          <a:p>
            <a:pPr lvl="1"/>
            <a:r>
              <a:rPr lang="pt-BR" sz="2000" dirty="0"/>
              <a:t>Iluminação, formato, cores</a:t>
            </a:r>
          </a:p>
          <a:p>
            <a:r>
              <a:rPr lang="pt-BR" sz="2000" dirty="0"/>
              <a:t>Em animais, essa tarefa é simplesmente “transparente”</a:t>
            </a:r>
          </a:p>
          <a:p>
            <a:r>
              <a:rPr lang="pt-BR" sz="2000" dirty="0"/>
              <a:t>Em máquinas, essa tarefa é complexa e “</a:t>
            </a:r>
            <a:r>
              <a:rPr lang="pt-BR" sz="2000" dirty="0" err="1"/>
              <a:t>error</a:t>
            </a:r>
            <a:r>
              <a:rPr lang="pt-BR" sz="2000" dirty="0"/>
              <a:t> </a:t>
            </a:r>
            <a:r>
              <a:rPr lang="pt-BR" sz="2000" dirty="0" err="1"/>
              <a:t>prone</a:t>
            </a:r>
            <a:r>
              <a:rPr lang="pt-BR" sz="2000" dirty="0"/>
              <a:t>”</a:t>
            </a:r>
          </a:p>
          <a:p>
            <a:r>
              <a:rPr lang="pt-BR" sz="2000" dirty="0"/>
              <a:t>É uma tarefa extremamente complexa e é comumente enxergada como simples.</a:t>
            </a:r>
          </a:p>
          <a:p>
            <a:r>
              <a:rPr lang="pt-BR" sz="2000" dirty="0"/>
              <a:t>Existe uma popularização da área nos últimos anos pela utilização em tarefas cotidianas.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1EF1701-C2A1-7044-8884-CF098B82FA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82962" y="6492240"/>
            <a:ext cx="229843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D056F42-8F1D-B64A-B3D1-5CDD38C0BFCA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FE0E32-0388-8A48-B44C-CF9B6FF1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4DB4A2-A722-CD45-9C99-E98ECE2E1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52211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313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17CDCA-0A37-1848-9695-032284D4D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pt-BR" sz="5400"/>
              <a:t>Problema inverso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06763F2-7394-5C4D-AE8A-DB7B70B7F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r>
              <a:rPr lang="pt-BR" sz="2000" dirty="0"/>
              <a:t>Por que é tão difícil atribuir visão a uma máquina?</a:t>
            </a:r>
          </a:p>
          <a:p>
            <a:pPr lvl="1"/>
            <a:r>
              <a:rPr lang="pt-BR" sz="2000" dirty="0"/>
              <a:t>Nós buscamos recuperar informações incompletas (e desconhecidas) para especificar um problema.</a:t>
            </a:r>
          </a:p>
          <a:p>
            <a:pPr lvl="1"/>
            <a:r>
              <a:rPr lang="pt-BR" sz="2000" dirty="0"/>
              <a:t>Por isso, aprendizado de máquina acaba sendo um forte aliado.</a:t>
            </a:r>
          </a:p>
          <a:p>
            <a:pPr lvl="1"/>
            <a:r>
              <a:rPr lang="pt-BR" sz="2000" dirty="0"/>
              <a:t>Modelar um problema de visão computacional é mais complexo que um problema de reconhecimento de som, por exemplo.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C10582F-8FEC-0147-965A-56BE0130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82962" y="6492240"/>
            <a:ext cx="229843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670F960-DE99-F84B-A2EC-43BDECD93112}" type="datetime1">
              <a:rPr lang="pt-BR" smtClean="0"/>
              <a:pPr>
                <a:spcAft>
                  <a:spcPts val="600"/>
                </a:spcAft>
              </a:pPr>
              <a:t>24/01/2022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6F7098-F4CB-834C-95C2-583341516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24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Daniel Sabino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DDD4D1-3B13-AB41-8526-D4F81CE06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252211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pt-BR" smtClean="0"/>
              <a:pPr>
                <a:spcAft>
                  <a:spcPts val="600"/>
                </a:spcAft>
              </a:pPr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0679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E9D136A-4DC9-0A4C-9A65-DCDF18C13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477" y="1773182"/>
            <a:ext cx="4814653" cy="3258035"/>
          </a:xfrm>
          <a:prstGeom prst="rect">
            <a:avLst/>
          </a:prstGeom>
        </p:spPr>
      </p:pic>
      <p:pic>
        <p:nvPicPr>
          <p:cNvPr id="1026" name="Picture 2" descr="Banco de imagens : pessoa, pessoas, amor, juventude, comunidade, criança,  amizade, camarada, equipe, engraçado, alegria, A gangue, grupo social,  reunião de familia 4290x2856 - - 633662 - Imagens Gratuitas - PxHere">
            <a:extLst>
              <a:ext uri="{FF2B5EF4-FFF2-40B4-BE49-F238E27FC236}">
                <a16:creationId xmlns:a16="http://schemas.microsoft.com/office/drawing/2014/main" id="{86D386F7-EF10-A944-9184-8DD526C45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3" y="1823960"/>
            <a:ext cx="4814655" cy="3203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78517F9-82F5-5A4A-9C4D-67FB96B090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09C0981-4DFA-1E41-BFEE-41D9AB9A5436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1/24/22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4C6F731-8EAF-AB46-9234-0B2C2EB4C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Daniel Sabino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174F239-DB45-534E-896A-037556291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F52CEDD-1604-784A-B83D-1C9C6BE74CB8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3027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930</Words>
  <Application>Microsoft Macintosh PowerPoint</Application>
  <PresentationFormat>Widescreen</PresentationFormat>
  <Paragraphs>185</Paragraphs>
  <Slides>27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do Office</vt:lpstr>
      <vt:lpstr>Visão Computacional</vt:lpstr>
      <vt:lpstr>O que é Visão Computacional</vt:lpstr>
      <vt:lpstr>Motivação</vt:lpstr>
      <vt:lpstr>Contexto</vt:lpstr>
      <vt:lpstr>Computação Gráfica</vt:lpstr>
      <vt:lpstr>Visão humana</vt:lpstr>
      <vt:lpstr>Visão Computacional</vt:lpstr>
      <vt:lpstr>Problema inverso</vt:lpstr>
      <vt:lpstr>PowerPoint Presentation</vt:lpstr>
      <vt:lpstr>PowerPoint Presentation</vt:lpstr>
      <vt:lpstr>PowerPoint Presentation</vt:lpstr>
      <vt:lpstr>PowerPoint Presentation</vt:lpstr>
      <vt:lpstr>Gap semântico</vt:lpstr>
      <vt:lpstr>Gap semântico</vt:lpstr>
      <vt:lpstr>Gap semântico</vt:lpstr>
      <vt:lpstr>Aplicações</vt:lpstr>
      <vt:lpstr>PowerPoint Presentation</vt:lpstr>
      <vt:lpstr>PowerPoint Presentation</vt:lpstr>
      <vt:lpstr>Evolução</vt:lpstr>
      <vt:lpstr>1970</vt:lpstr>
      <vt:lpstr>1980</vt:lpstr>
      <vt:lpstr>1990</vt:lpstr>
      <vt:lpstr>2000</vt:lpstr>
      <vt:lpstr>2010</vt:lpstr>
      <vt:lpstr>Deep Learning</vt:lpstr>
      <vt:lpstr>Espaço para trabalho…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Sabino Amorim de Araújo</dc:creator>
  <cp:lastModifiedBy>Daniel Sabino</cp:lastModifiedBy>
  <cp:revision>24</cp:revision>
  <dcterms:created xsi:type="dcterms:W3CDTF">2021-02-24T15:37:16Z</dcterms:created>
  <dcterms:modified xsi:type="dcterms:W3CDTF">2022-01-25T00:02:48Z</dcterms:modified>
</cp:coreProperties>
</file>

<file path=docProps/thumbnail.jpeg>
</file>